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Lato" panose="020F0502020204030203" pitchFamily="34" charset="0"/>
      <p:regular r:id="rId21"/>
    </p:embeddedFont>
    <p:embeddedFont>
      <p:font typeface="Lato Bold" panose="020F0502020204030203" charset="0"/>
      <p:regular r:id="rId22"/>
    </p:embeddedFont>
    <p:embeddedFont>
      <p:font typeface="Poppins" panose="00000500000000000000" pitchFamily="2" charset="0"/>
      <p:regular r:id="rId23"/>
    </p:embeddedFont>
    <p:embeddedFont>
      <p:font typeface="Poppins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773" y="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3.png>
</file>

<file path=ppt/media/image4.png>
</file>

<file path=ppt/media/image5.svg>
</file>

<file path=ppt/media/image6.png>
</file>

<file path=ppt/media/image7.png>
</file>

<file path=ppt/media/image8.png>
</file>

<file path=ppt/media/image9.sv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1/3/2026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slideLayout" Target="../slideLayouts/slideLayout7.xml"/><Relationship Id="rId7" Type="http://schemas.openxmlformats.org/officeDocument/2006/relationships/image" Target="../media/image5.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slideLayout" Target="../slideLayouts/slideLayout7.xml"/><Relationship Id="rId7" Type="http://schemas.openxmlformats.org/officeDocument/2006/relationships/image" Target="../media/image5.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6.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5651837" y="289333"/>
            <a:ext cx="12112509" cy="8707633"/>
          </a:xfrm>
          <a:custGeom>
            <a:avLst/>
            <a:gdLst/>
            <a:ahLst/>
            <a:cxnLst/>
            <a:rect l="l" t="t" r="r" b="b"/>
            <a:pathLst>
              <a:path w="12112509" h="8707633">
                <a:moveTo>
                  <a:pt x="0" y="0"/>
                </a:moveTo>
                <a:lnTo>
                  <a:pt x="12112509" y="0"/>
                </a:lnTo>
                <a:lnTo>
                  <a:pt x="12112509" y="8707633"/>
                </a:lnTo>
                <a:lnTo>
                  <a:pt x="0" y="8707633"/>
                </a:lnTo>
                <a:lnTo>
                  <a:pt x="0" y="0"/>
                </a:lnTo>
                <a:close/>
              </a:path>
            </a:pathLst>
          </a:custGeom>
          <a:blipFill>
            <a:blip r:embed="rId2"/>
            <a:stretch>
              <a:fillRect t="-501"/>
            </a:stretch>
          </a:blipFill>
        </p:spPr>
      </p:sp>
      <p:sp>
        <p:nvSpPr>
          <p:cNvPr id="3" name="TextBox 3"/>
          <p:cNvSpPr txBox="1"/>
          <p:nvPr/>
        </p:nvSpPr>
        <p:spPr>
          <a:xfrm>
            <a:off x="1028700" y="661475"/>
            <a:ext cx="12963398" cy="5741149"/>
          </a:xfrm>
          <a:prstGeom prst="rect">
            <a:avLst/>
          </a:prstGeom>
        </p:spPr>
        <p:txBody>
          <a:bodyPr lIns="0" tIns="0" rIns="0" bIns="0" rtlCol="0" anchor="t">
            <a:spAutoFit/>
          </a:bodyPr>
          <a:lstStyle/>
          <a:p>
            <a:pPr algn="l">
              <a:lnSpc>
                <a:spcPts val="14639"/>
              </a:lnSpc>
            </a:pPr>
            <a:r>
              <a:rPr lang="en-US" sz="13308" b="1">
                <a:solidFill>
                  <a:srgbClr val="FBF9F1"/>
                </a:solidFill>
                <a:latin typeface="Poppins Bold"/>
                <a:ea typeface="Poppins Bold"/>
                <a:cs typeface="Poppins Bold"/>
                <a:sym typeface="Poppins Bold"/>
              </a:rPr>
              <a:t>AI DRIVEN NOTES APPLICATION</a:t>
            </a:r>
          </a:p>
        </p:txBody>
      </p:sp>
      <p:sp>
        <p:nvSpPr>
          <p:cNvPr id="4" name="TextBox 4"/>
          <p:cNvSpPr txBox="1"/>
          <p:nvPr/>
        </p:nvSpPr>
        <p:spPr>
          <a:xfrm>
            <a:off x="1028700" y="7384850"/>
            <a:ext cx="7762921" cy="2252345"/>
          </a:xfrm>
          <a:prstGeom prst="rect">
            <a:avLst/>
          </a:prstGeom>
        </p:spPr>
        <p:txBody>
          <a:bodyPr lIns="0" tIns="0" rIns="0" bIns="0" rtlCol="0" anchor="t">
            <a:spAutoFit/>
          </a:bodyPr>
          <a:lstStyle/>
          <a:p>
            <a:pPr algn="l">
              <a:lnSpc>
                <a:spcPts val="4480"/>
              </a:lnSpc>
            </a:pPr>
            <a:r>
              <a:rPr lang="en-US" sz="3200">
                <a:solidFill>
                  <a:srgbClr val="E5E1DA"/>
                </a:solidFill>
                <a:latin typeface="Poppins"/>
                <a:ea typeface="Poppins"/>
                <a:cs typeface="Poppins"/>
                <a:sym typeface="Poppins"/>
              </a:rPr>
              <a:t>Present by </a:t>
            </a:r>
          </a:p>
          <a:p>
            <a:pPr algn="l">
              <a:lnSpc>
                <a:spcPts val="4480"/>
              </a:lnSpc>
            </a:pPr>
            <a:r>
              <a:rPr lang="en-US" sz="3200">
                <a:solidFill>
                  <a:srgbClr val="E5E1DA"/>
                </a:solidFill>
                <a:latin typeface="Poppins"/>
                <a:ea typeface="Poppins"/>
                <a:cs typeface="Poppins"/>
                <a:sym typeface="Poppins"/>
              </a:rPr>
              <a:t>Fasiha Rohail-bsse23041</a:t>
            </a:r>
          </a:p>
          <a:p>
            <a:pPr algn="l">
              <a:lnSpc>
                <a:spcPts val="4480"/>
              </a:lnSpc>
            </a:pPr>
            <a:r>
              <a:rPr lang="en-US" sz="3200">
                <a:solidFill>
                  <a:srgbClr val="E5E1DA"/>
                </a:solidFill>
                <a:latin typeface="Poppins"/>
                <a:ea typeface="Poppins"/>
                <a:cs typeface="Poppins"/>
                <a:sym typeface="Poppins"/>
              </a:rPr>
              <a:t>Abdul Samad Sohail-bsse23083</a:t>
            </a:r>
          </a:p>
          <a:p>
            <a:pPr algn="l">
              <a:lnSpc>
                <a:spcPts val="4480"/>
              </a:lnSpc>
              <a:spcBef>
                <a:spcPct val="0"/>
              </a:spcBef>
            </a:pPr>
            <a:r>
              <a:rPr lang="en-US" sz="3200">
                <a:solidFill>
                  <a:srgbClr val="E5E1DA"/>
                </a:solidFill>
                <a:latin typeface="Poppins"/>
                <a:ea typeface="Poppins"/>
                <a:cs typeface="Poppins"/>
                <a:sym typeface="Poppins"/>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4"/>
            <a:stretch>
              <a:fillRect l="-157" r="-157"/>
            </a:stretch>
          </a:blipFill>
        </p:spPr>
      </p:sp>
      <p:sp>
        <p:nvSpPr>
          <p:cNvPr id="3" name="Freeform 3"/>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5"/>
            <a:stretch>
              <a:fillRect l="-18302" b="-143185"/>
            </a:stretch>
          </a:blipFill>
        </p:spPr>
      </p:sp>
      <p:sp>
        <p:nvSpPr>
          <p:cNvPr id="4" name="Freeform 4"/>
          <p:cNvSpPr/>
          <p:nvPr/>
        </p:nvSpPr>
        <p:spPr>
          <a:xfrm>
            <a:off x="7196037" y="86078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pic>
        <p:nvPicPr>
          <p:cNvPr id="5" name="Pictur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rcRect/>
          <a:stretch>
            <a:fillRect/>
          </a:stretch>
        </p:blipFill>
        <p:spPr>
          <a:xfrm>
            <a:off x="593387" y="2086216"/>
            <a:ext cx="16230600" cy="7371397"/>
          </a:xfrm>
          <a:prstGeom prst="rect">
            <a:avLst/>
          </a:prstGeom>
        </p:spPr>
      </p:pic>
      <p:sp>
        <p:nvSpPr>
          <p:cNvPr id="6" name="TextBox 6"/>
          <p:cNvSpPr txBox="1"/>
          <p:nvPr/>
        </p:nvSpPr>
        <p:spPr>
          <a:xfrm>
            <a:off x="593387" y="561975"/>
            <a:ext cx="1298569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SIGNUP-CRUD-AI CHAT BOT TEST</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4"/>
            <a:stretch>
              <a:fillRect l="-157" r="-157"/>
            </a:stretch>
          </a:blipFill>
        </p:spPr>
      </p:sp>
      <p:sp>
        <p:nvSpPr>
          <p:cNvPr id="3" name="Freeform 3"/>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5"/>
            <a:stretch>
              <a:fillRect l="-18302" b="-143185"/>
            </a:stretch>
          </a:blipFill>
        </p:spPr>
      </p:sp>
      <p:sp>
        <p:nvSpPr>
          <p:cNvPr id="4" name="Freeform 4"/>
          <p:cNvSpPr/>
          <p:nvPr/>
        </p:nvSpPr>
        <p:spPr>
          <a:xfrm>
            <a:off x="7196037" y="86078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pic>
        <p:nvPicPr>
          <p:cNvPr id="5" name="Pictur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rcRect/>
          <a:stretch>
            <a:fillRect/>
          </a:stretch>
        </p:blipFill>
        <p:spPr>
          <a:xfrm>
            <a:off x="593387" y="1903809"/>
            <a:ext cx="16230600" cy="7354491"/>
          </a:xfrm>
          <a:prstGeom prst="rect">
            <a:avLst/>
          </a:prstGeom>
        </p:spPr>
      </p:pic>
      <p:sp>
        <p:nvSpPr>
          <p:cNvPr id="6" name="TextBox 6"/>
          <p:cNvSpPr txBox="1"/>
          <p:nvPr/>
        </p:nvSpPr>
        <p:spPr>
          <a:xfrm>
            <a:off x="593387" y="561975"/>
            <a:ext cx="1298569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MULTPLE ACCOUNTS LOGIN TEST</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739337"/>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TARGET GROUPS</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150248"/>
            <a:ext cx="14515448" cy="6550096"/>
          </a:xfrm>
          <a:custGeom>
            <a:avLst/>
            <a:gdLst/>
            <a:ahLst/>
            <a:cxnLst/>
            <a:rect l="l" t="t" r="r" b="b"/>
            <a:pathLst>
              <a:path w="14515448" h="6550096">
                <a:moveTo>
                  <a:pt x="0" y="0"/>
                </a:moveTo>
                <a:lnTo>
                  <a:pt x="14515448" y="0"/>
                </a:lnTo>
                <a:lnTo>
                  <a:pt x="14515448" y="6550095"/>
                </a:lnTo>
                <a:lnTo>
                  <a:pt x="0" y="6550095"/>
                </a:lnTo>
                <a:lnTo>
                  <a:pt x="0" y="0"/>
                </a:lnTo>
                <a:close/>
              </a:path>
            </a:pathLst>
          </a:custGeom>
          <a:blipFill>
            <a:blip r:embed="rId3"/>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694997"/>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SECURITY GROUPS</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061566"/>
            <a:ext cx="15484346" cy="6987311"/>
          </a:xfrm>
          <a:custGeom>
            <a:avLst/>
            <a:gdLst/>
            <a:ahLst/>
            <a:cxnLst/>
            <a:rect l="l" t="t" r="r" b="b"/>
            <a:pathLst>
              <a:path w="15484346" h="6987311">
                <a:moveTo>
                  <a:pt x="0" y="0"/>
                </a:moveTo>
                <a:lnTo>
                  <a:pt x="15484346" y="0"/>
                </a:lnTo>
                <a:lnTo>
                  <a:pt x="15484346" y="6987311"/>
                </a:lnTo>
                <a:lnTo>
                  <a:pt x="0" y="6987311"/>
                </a:lnTo>
                <a:lnTo>
                  <a:pt x="0" y="0"/>
                </a:lnTo>
                <a:close/>
              </a:path>
            </a:pathLst>
          </a:custGeom>
          <a:blipFill>
            <a:blip r:embed="rId3"/>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872359"/>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EC2 INSTANCES ON DIFFERENT AZ</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349780"/>
            <a:ext cx="15069675" cy="6800191"/>
          </a:xfrm>
          <a:custGeom>
            <a:avLst/>
            <a:gdLst/>
            <a:ahLst/>
            <a:cxnLst/>
            <a:rect l="l" t="t" r="r" b="b"/>
            <a:pathLst>
              <a:path w="15069675" h="6800191">
                <a:moveTo>
                  <a:pt x="0" y="0"/>
                </a:moveTo>
                <a:lnTo>
                  <a:pt x="15069675" y="0"/>
                </a:lnTo>
                <a:lnTo>
                  <a:pt x="15069675" y="6800191"/>
                </a:lnTo>
                <a:lnTo>
                  <a:pt x="0" y="6800191"/>
                </a:lnTo>
                <a:lnTo>
                  <a:pt x="0" y="0"/>
                </a:lnTo>
                <a:close/>
              </a:path>
            </a:pathLst>
          </a:custGeom>
          <a:blipFill>
            <a:blip r:embed="rId3"/>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739337"/>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AMI</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061566"/>
            <a:ext cx="14940738" cy="6742008"/>
          </a:xfrm>
          <a:custGeom>
            <a:avLst/>
            <a:gdLst/>
            <a:ahLst/>
            <a:cxnLst/>
            <a:rect l="l" t="t" r="r" b="b"/>
            <a:pathLst>
              <a:path w="14940738" h="6742008">
                <a:moveTo>
                  <a:pt x="0" y="0"/>
                </a:moveTo>
                <a:lnTo>
                  <a:pt x="14940738" y="0"/>
                </a:lnTo>
                <a:lnTo>
                  <a:pt x="14940738" y="6742008"/>
                </a:lnTo>
                <a:lnTo>
                  <a:pt x="0" y="6742008"/>
                </a:lnTo>
                <a:lnTo>
                  <a:pt x="0" y="0"/>
                </a:lnTo>
                <a:close/>
              </a:path>
            </a:pathLst>
          </a:custGeom>
          <a:blipFill>
            <a:blip r:embed="rId3"/>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561975"/>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ALB (APPLICATION LOAD BALANCER)</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209695"/>
            <a:ext cx="14744110" cy="6671710"/>
          </a:xfrm>
          <a:custGeom>
            <a:avLst/>
            <a:gdLst/>
            <a:ahLst/>
            <a:cxnLst/>
            <a:rect l="l" t="t" r="r" b="b"/>
            <a:pathLst>
              <a:path w="14744110" h="6671710">
                <a:moveTo>
                  <a:pt x="0" y="0"/>
                </a:moveTo>
                <a:lnTo>
                  <a:pt x="14744110" y="0"/>
                </a:lnTo>
                <a:lnTo>
                  <a:pt x="14744110" y="6671710"/>
                </a:lnTo>
                <a:lnTo>
                  <a:pt x="0" y="6671710"/>
                </a:lnTo>
                <a:lnTo>
                  <a:pt x="0" y="0"/>
                </a:lnTo>
                <a:close/>
              </a:path>
            </a:pathLst>
          </a:custGeom>
          <a:blipFill>
            <a:blip r:embed="rId3"/>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561975"/>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APPLICATION RUNNING ON ALB DNS</a:t>
            </a:r>
          </a:p>
        </p:txBody>
      </p:sp>
      <p:sp>
        <p:nvSpPr>
          <p:cNvPr id="3" name="Freeform 3"/>
          <p:cNvSpPr/>
          <p:nvPr/>
        </p:nvSpPr>
        <p:spPr>
          <a:xfrm rot="-2181579">
            <a:off x="12518564" y="294153"/>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4" name="Freeform 4"/>
          <p:cNvSpPr/>
          <p:nvPr/>
        </p:nvSpPr>
        <p:spPr>
          <a:xfrm>
            <a:off x="593387" y="2105506"/>
            <a:ext cx="14515448" cy="7348446"/>
          </a:xfrm>
          <a:custGeom>
            <a:avLst/>
            <a:gdLst/>
            <a:ahLst/>
            <a:cxnLst/>
            <a:rect l="l" t="t" r="r" b="b"/>
            <a:pathLst>
              <a:path w="14515448" h="7348446">
                <a:moveTo>
                  <a:pt x="0" y="0"/>
                </a:moveTo>
                <a:lnTo>
                  <a:pt x="14515448" y="0"/>
                </a:lnTo>
                <a:lnTo>
                  <a:pt x="14515448" y="7348446"/>
                </a:lnTo>
                <a:lnTo>
                  <a:pt x="0" y="7348446"/>
                </a:lnTo>
                <a:lnTo>
                  <a:pt x="0" y="0"/>
                </a:lnTo>
                <a:close/>
              </a:path>
            </a:pathLst>
          </a:custGeom>
          <a:blipFill>
            <a:blip r:embed="rId3"/>
            <a:stretch>
              <a:fillRect/>
            </a:stretch>
          </a:blipFill>
        </p:spPr>
      </p:sp>
      <p:grpSp>
        <p:nvGrpSpPr>
          <p:cNvPr id="5" name="Group 5"/>
          <p:cNvGrpSpPr/>
          <p:nvPr/>
        </p:nvGrpSpPr>
        <p:grpSpPr>
          <a:xfrm>
            <a:off x="7612035" y="3165915"/>
            <a:ext cx="3950742" cy="1024263"/>
            <a:chOff x="0" y="0"/>
            <a:chExt cx="1040525" cy="269765"/>
          </a:xfrm>
        </p:grpSpPr>
        <p:sp>
          <p:nvSpPr>
            <p:cNvPr id="6" name="Freeform 6"/>
            <p:cNvSpPr/>
            <p:nvPr/>
          </p:nvSpPr>
          <p:spPr>
            <a:xfrm>
              <a:off x="0" y="0"/>
              <a:ext cx="1040524" cy="269765"/>
            </a:xfrm>
            <a:custGeom>
              <a:avLst/>
              <a:gdLst/>
              <a:ahLst/>
              <a:cxnLst/>
              <a:rect l="l" t="t" r="r" b="b"/>
              <a:pathLst>
                <a:path w="1040524" h="269765">
                  <a:moveTo>
                    <a:pt x="33313" y="0"/>
                  </a:moveTo>
                  <a:lnTo>
                    <a:pt x="1007211" y="0"/>
                  </a:lnTo>
                  <a:cubicBezTo>
                    <a:pt x="1016046" y="0"/>
                    <a:pt x="1024520" y="3510"/>
                    <a:pt x="1030767" y="9757"/>
                  </a:cubicBezTo>
                  <a:cubicBezTo>
                    <a:pt x="1037015" y="16005"/>
                    <a:pt x="1040524" y="24478"/>
                    <a:pt x="1040524" y="33313"/>
                  </a:cubicBezTo>
                  <a:lnTo>
                    <a:pt x="1040524" y="236451"/>
                  </a:lnTo>
                  <a:cubicBezTo>
                    <a:pt x="1040524" y="245286"/>
                    <a:pt x="1037015" y="253760"/>
                    <a:pt x="1030767" y="260007"/>
                  </a:cubicBezTo>
                  <a:cubicBezTo>
                    <a:pt x="1024520" y="266255"/>
                    <a:pt x="1016046" y="269765"/>
                    <a:pt x="1007211" y="269765"/>
                  </a:cubicBezTo>
                  <a:lnTo>
                    <a:pt x="33313" y="269765"/>
                  </a:lnTo>
                  <a:cubicBezTo>
                    <a:pt x="24478" y="269765"/>
                    <a:pt x="16005" y="266255"/>
                    <a:pt x="9757" y="260007"/>
                  </a:cubicBezTo>
                  <a:cubicBezTo>
                    <a:pt x="3510" y="253760"/>
                    <a:pt x="0" y="245286"/>
                    <a:pt x="0" y="236451"/>
                  </a:cubicBezTo>
                  <a:lnTo>
                    <a:pt x="0" y="33313"/>
                  </a:lnTo>
                  <a:cubicBezTo>
                    <a:pt x="0" y="24478"/>
                    <a:pt x="3510" y="16005"/>
                    <a:pt x="9757" y="9757"/>
                  </a:cubicBezTo>
                  <a:cubicBezTo>
                    <a:pt x="16005" y="3510"/>
                    <a:pt x="24478" y="0"/>
                    <a:pt x="33313" y="0"/>
                  </a:cubicBezTo>
                  <a:close/>
                </a:path>
              </a:pathLst>
            </a:custGeom>
            <a:solidFill>
              <a:srgbClr val="FFD944"/>
            </a:solidFill>
          </p:spPr>
        </p:sp>
        <p:sp>
          <p:nvSpPr>
            <p:cNvPr id="7" name="TextBox 7"/>
            <p:cNvSpPr txBox="1"/>
            <p:nvPr/>
          </p:nvSpPr>
          <p:spPr>
            <a:xfrm>
              <a:off x="0" y="-76200"/>
              <a:ext cx="1040525" cy="345965"/>
            </a:xfrm>
            <a:prstGeom prst="rect">
              <a:avLst/>
            </a:prstGeom>
          </p:spPr>
          <p:txBody>
            <a:bodyPr lIns="50800" tIns="50800" rIns="50800" bIns="50800" rtlCol="0" anchor="ctr"/>
            <a:lstStyle/>
            <a:p>
              <a:pPr algn="ctr">
                <a:lnSpc>
                  <a:spcPts val="5179"/>
                </a:lnSpc>
              </a:pPr>
              <a:r>
                <a:rPr lang="en-US" sz="3699">
                  <a:solidFill>
                    <a:srgbClr val="000000"/>
                  </a:solidFill>
                  <a:latin typeface="Lato"/>
                  <a:ea typeface="Lato"/>
                  <a:cs typeface="Lato"/>
                  <a:sym typeface="Lato"/>
                </a:rPr>
                <a:t>ALB DNS Link</a:t>
              </a:r>
            </a:p>
          </p:txBody>
        </p:sp>
      </p:grpSp>
      <p:sp>
        <p:nvSpPr>
          <p:cNvPr id="8" name="AutoShape 8"/>
          <p:cNvSpPr/>
          <p:nvPr/>
        </p:nvSpPr>
        <p:spPr>
          <a:xfrm>
            <a:off x="7095076" y="2394383"/>
            <a:ext cx="2492330" cy="771531"/>
          </a:xfrm>
          <a:prstGeom prst="line">
            <a:avLst/>
          </a:prstGeom>
          <a:ln w="38100" cap="flat">
            <a:solidFill>
              <a:srgbClr val="FFD944"/>
            </a:solidFill>
            <a:prstDash val="solid"/>
            <a:headEnd type="none" w="sm" len="sm"/>
            <a:tailEnd type="none" w="sm" len="sm"/>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93387" y="561975"/>
            <a:ext cx="14515448"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PM2 TESTING</a:t>
            </a:r>
          </a:p>
        </p:txBody>
      </p:sp>
      <p:sp>
        <p:nvSpPr>
          <p:cNvPr id="3" name="Freeform 3"/>
          <p:cNvSpPr/>
          <p:nvPr/>
        </p:nvSpPr>
        <p:spPr>
          <a:xfrm>
            <a:off x="593387" y="1987454"/>
            <a:ext cx="16462476" cy="1831450"/>
          </a:xfrm>
          <a:custGeom>
            <a:avLst/>
            <a:gdLst/>
            <a:ahLst/>
            <a:cxnLst/>
            <a:rect l="l" t="t" r="r" b="b"/>
            <a:pathLst>
              <a:path w="16462476" h="1831450">
                <a:moveTo>
                  <a:pt x="0" y="0"/>
                </a:moveTo>
                <a:lnTo>
                  <a:pt x="16462476" y="0"/>
                </a:lnTo>
                <a:lnTo>
                  <a:pt x="16462476" y="1831450"/>
                </a:lnTo>
                <a:lnTo>
                  <a:pt x="0" y="1831450"/>
                </a:lnTo>
                <a:lnTo>
                  <a:pt x="0" y="0"/>
                </a:lnTo>
                <a:close/>
              </a:path>
            </a:pathLst>
          </a:custGeom>
          <a:blipFill>
            <a:blip r:embed="rId2"/>
            <a:stretch>
              <a:fillRect/>
            </a:stretch>
          </a:blipFill>
        </p:spPr>
      </p:sp>
      <p:sp>
        <p:nvSpPr>
          <p:cNvPr id="4" name="TextBox 4"/>
          <p:cNvSpPr txBox="1"/>
          <p:nvPr/>
        </p:nvSpPr>
        <p:spPr>
          <a:xfrm>
            <a:off x="593387" y="4699373"/>
            <a:ext cx="16989401" cy="3536763"/>
          </a:xfrm>
          <a:prstGeom prst="rect">
            <a:avLst/>
          </a:prstGeom>
        </p:spPr>
        <p:txBody>
          <a:bodyPr lIns="0" tIns="0" rIns="0" bIns="0" rtlCol="0" anchor="t">
            <a:spAutoFit/>
          </a:bodyPr>
          <a:lstStyle/>
          <a:p>
            <a:pPr algn="l">
              <a:lnSpc>
                <a:spcPts val="3561"/>
              </a:lnSpc>
            </a:pPr>
            <a:r>
              <a:rPr lang="en-US" sz="2543">
                <a:solidFill>
                  <a:srgbClr val="E5E1DA"/>
                </a:solidFill>
                <a:latin typeface="Lato"/>
                <a:ea typeface="Lato"/>
                <a:cs typeface="Lato"/>
                <a:sym typeface="Lato"/>
              </a:rPr>
              <a:t>Both the notes-frontend and notes-backend are Online. This confirms the Application Load Balancer (ALB) has "Healthy" targets to route traffic to.</a:t>
            </a:r>
          </a:p>
          <a:p>
            <a:pPr algn="l">
              <a:lnSpc>
                <a:spcPts val="3561"/>
              </a:lnSpc>
            </a:pPr>
            <a:endParaRPr lang="en-US" sz="2543">
              <a:solidFill>
                <a:srgbClr val="E5E1DA"/>
              </a:solidFill>
              <a:latin typeface="Lato"/>
              <a:ea typeface="Lato"/>
              <a:cs typeface="Lato"/>
              <a:sym typeface="Lato"/>
            </a:endParaRPr>
          </a:p>
          <a:p>
            <a:pPr algn="l">
              <a:lnSpc>
                <a:spcPts val="3561"/>
              </a:lnSpc>
            </a:pPr>
            <a:r>
              <a:rPr lang="en-US" sz="2543">
                <a:solidFill>
                  <a:srgbClr val="E5E1DA"/>
                </a:solidFill>
                <a:latin typeface="Lato"/>
                <a:ea typeface="Lato"/>
                <a:cs typeface="Lato"/>
                <a:sym typeface="Lato"/>
              </a:rPr>
              <a:t>The restart counter (↺) shows 0. This proves the backend is stable and has not crashed since the final code fixes were implemented.</a:t>
            </a:r>
          </a:p>
          <a:p>
            <a:pPr algn="l">
              <a:lnSpc>
                <a:spcPts val="3561"/>
              </a:lnSpc>
            </a:pPr>
            <a:endParaRPr lang="en-US" sz="2543">
              <a:solidFill>
                <a:srgbClr val="E5E1DA"/>
              </a:solidFill>
              <a:latin typeface="Lato"/>
              <a:ea typeface="Lato"/>
              <a:cs typeface="Lato"/>
              <a:sym typeface="Lato"/>
            </a:endParaRPr>
          </a:p>
          <a:p>
            <a:pPr algn="l">
              <a:lnSpc>
                <a:spcPts val="3561"/>
              </a:lnSpc>
              <a:spcBef>
                <a:spcPct val="0"/>
              </a:spcBef>
            </a:pPr>
            <a:r>
              <a:rPr lang="en-US" sz="2543">
                <a:solidFill>
                  <a:srgbClr val="E5E1DA"/>
                </a:solidFill>
                <a:latin typeface="Lato"/>
                <a:ea typeface="Lato"/>
                <a:cs typeface="Lato"/>
                <a:sym typeface="Lato"/>
              </a:rPr>
              <a:t> With over 91 minutes of continuous uptime, the environment has moved past the initial debugging phase into a steady production state.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00837" flipH="1">
            <a:off x="8982673" y="428119"/>
            <a:ext cx="8310061" cy="8781453"/>
          </a:xfrm>
          <a:custGeom>
            <a:avLst/>
            <a:gdLst/>
            <a:ahLst/>
            <a:cxnLst/>
            <a:rect l="l" t="t" r="r" b="b"/>
            <a:pathLst>
              <a:path w="8310061" h="8781453">
                <a:moveTo>
                  <a:pt x="8310061" y="0"/>
                </a:moveTo>
                <a:lnTo>
                  <a:pt x="0" y="0"/>
                </a:lnTo>
                <a:lnTo>
                  <a:pt x="0" y="8781453"/>
                </a:lnTo>
                <a:lnTo>
                  <a:pt x="8310061" y="8781453"/>
                </a:lnTo>
                <a:lnTo>
                  <a:pt x="8310061" y="0"/>
                </a:lnTo>
                <a:close/>
              </a:path>
            </a:pathLst>
          </a:custGeom>
          <a:blipFill>
            <a:blip r:embed="rId2"/>
            <a:stretch>
              <a:fillRect r="-381" b="-1869"/>
            </a:stretch>
          </a:blipFill>
        </p:spPr>
      </p:sp>
      <p:sp>
        <p:nvSpPr>
          <p:cNvPr id="3" name="TextBox 3"/>
          <p:cNvSpPr txBox="1"/>
          <p:nvPr/>
        </p:nvSpPr>
        <p:spPr>
          <a:xfrm>
            <a:off x="928665" y="3213525"/>
            <a:ext cx="11411477" cy="2203560"/>
          </a:xfrm>
          <a:prstGeom prst="rect">
            <a:avLst/>
          </a:prstGeom>
        </p:spPr>
        <p:txBody>
          <a:bodyPr lIns="0" tIns="0" rIns="0" bIns="0" rtlCol="0" anchor="t">
            <a:spAutoFit/>
          </a:bodyPr>
          <a:lstStyle/>
          <a:p>
            <a:pPr algn="l">
              <a:lnSpc>
                <a:spcPts val="15959"/>
              </a:lnSpc>
            </a:pPr>
            <a:r>
              <a:rPr lang="en-US" sz="14508" b="1">
                <a:solidFill>
                  <a:srgbClr val="FBF9F1"/>
                </a:solidFill>
                <a:latin typeface="Poppins Bold"/>
                <a:ea typeface="Poppins Bold"/>
                <a:cs typeface="Poppins Bold"/>
                <a:sym typeface="Poppins Bold"/>
              </a:rPr>
              <a:t>THANK YOU </a:t>
            </a:r>
          </a:p>
        </p:txBody>
      </p:sp>
      <p:sp>
        <p:nvSpPr>
          <p:cNvPr id="4" name="TextBox 4"/>
          <p:cNvSpPr txBox="1"/>
          <p:nvPr/>
        </p:nvSpPr>
        <p:spPr>
          <a:xfrm>
            <a:off x="928665" y="5417085"/>
            <a:ext cx="11411477" cy="831853"/>
          </a:xfrm>
          <a:prstGeom prst="rect">
            <a:avLst/>
          </a:prstGeom>
        </p:spPr>
        <p:txBody>
          <a:bodyPr lIns="0" tIns="0" rIns="0" bIns="0" rtlCol="0" anchor="t">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2318" flipV="1">
            <a:off x="12037037" y="-954371"/>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sp>
      <p:grpSp>
        <p:nvGrpSpPr>
          <p:cNvPr id="3" name="Group 3"/>
          <p:cNvGrpSpPr/>
          <p:nvPr/>
        </p:nvGrpSpPr>
        <p:grpSpPr>
          <a:xfrm>
            <a:off x="725985" y="3328464"/>
            <a:ext cx="15148103" cy="6232551"/>
            <a:chOff x="0" y="0"/>
            <a:chExt cx="3989624" cy="1641495"/>
          </a:xfrm>
        </p:grpSpPr>
        <p:sp>
          <p:nvSpPr>
            <p:cNvPr id="4" name="Freeform 4"/>
            <p:cNvSpPr/>
            <p:nvPr/>
          </p:nvSpPr>
          <p:spPr>
            <a:xfrm>
              <a:off x="0" y="0"/>
              <a:ext cx="3989624" cy="1641495"/>
            </a:xfrm>
            <a:custGeom>
              <a:avLst/>
              <a:gdLst/>
              <a:ahLst/>
              <a:cxnLst/>
              <a:rect l="l" t="t" r="r" b="b"/>
              <a:pathLst>
                <a:path w="3989624" h="1641495">
                  <a:moveTo>
                    <a:pt x="10222" y="0"/>
                  </a:moveTo>
                  <a:lnTo>
                    <a:pt x="3979402" y="0"/>
                  </a:lnTo>
                  <a:cubicBezTo>
                    <a:pt x="3982113" y="0"/>
                    <a:pt x="3984713" y="1077"/>
                    <a:pt x="3986630" y="2994"/>
                  </a:cubicBezTo>
                  <a:cubicBezTo>
                    <a:pt x="3988546" y="4911"/>
                    <a:pt x="3989624" y="7511"/>
                    <a:pt x="3989624" y="10222"/>
                  </a:cubicBezTo>
                  <a:lnTo>
                    <a:pt x="3989624" y="1631273"/>
                  </a:lnTo>
                  <a:cubicBezTo>
                    <a:pt x="3989624" y="1633984"/>
                    <a:pt x="3988546" y="1636584"/>
                    <a:pt x="3986630" y="1638501"/>
                  </a:cubicBezTo>
                  <a:cubicBezTo>
                    <a:pt x="3984713" y="1640418"/>
                    <a:pt x="3982113" y="1641495"/>
                    <a:pt x="3979402" y="1641495"/>
                  </a:cubicBezTo>
                  <a:lnTo>
                    <a:pt x="10222" y="1641495"/>
                  </a:lnTo>
                  <a:cubicBezTo>
                    <a:pt x="7511" y="1641495"/>
                    <a:pt x="4911" y="1640418"/>
                    <a:pt x="2994" y="1638501"/>
                  </a:cubicBezTo>
                  <a:cubicBezTo>
                    <a:pt x="1077" y="1636584"/>
                    <a:pt x="0" y="1633984"/>
                    <a:pt x="0" y="1631273"/>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txBody>
            <a:bodyPr/>
            <a:lstStyle/>
            <a:p>
              <a:endParaRPr lang="en-US" dirty="0"/>
            </a:p>
          </p:txBody>
        </p:sp>
        <p:sp>
          <p:nvSpPr>
            <p:cNvPr id="5" name="TextBox 5"/>
            <p:cNvSpPr txBox="1"/>
            <p:nvPr/>
          </p:nvSpPr>
          <p:spPr>
            <a:xfrm>
              <a:off x="0" y="-38100"/>
              <a:ext cx="3989624" cy="1679595"/>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2147874" y="7962921"/>
            <a:ext cx="5747719" cy="3384081"/>
          </a:xfrm>
          <a:custGeom>
            <a:avLst/>
            <a:gdLst/>
            <a:ahLst/>
            <a:cxnLst/>
            <a:rect l="l" t="t" r="r" b="b"/>
            <a:pathLst>
              <a:path w="5747719" h="3384081">
                <a:moveTo>
                  <a:pt x="0" y="0"/>
                </a:moveTo>
                <a:lnTo>
                  <a:pt x="5747719" y="0"/>
                </a:lnTo>
                <a:lnTo>
                  <a:pt x="5747719" y="3384080"/>
                </a:lnTo>
                <a:lnTo>
                  <a:pt x="0" y="3384080"/>
                </a:lnTo>
                <a:lnTo>
                  <a:pt x="0" y="0"/>
                </a:lnTo>
                <a:close/>
              </a:path>
            </a:pathLst>
          </a:custGeom>
          <a:blipFill>
            <a:blip r:embed="rId3"/>
            <a:stretch>
              <a:fillRect l="-18302" b="-143185"/>
            </a:stretch>
          </a:blipFill>
        </p:spPr>
      </p:sp>
      <p:sp>
        <p:nvSpPr>
          <p:cNvPr id="7" name="Freeform 7"/>
          <p:cNvSpPr/>
          <p:nvPr/>
        </p:nvSpPr>
        <p:spPr>
          <a:xfrm>
            <a:off x="14977667" y="1839074"/>
            <a:ext cx="896420" cy="896420"/>
          </a:xfrm>
          <a:custGeom>
            <a:avLst/>
            <a:gdLst/>
            <a:ahLst/>
            <a:cxnLst/>
            <a:rect l="l" t="t" r="r" b="b"/>
            <a:pathLst>
              <a:path w="896420" h="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725985" y="713019"/>
            <a:ext cx="7273915" cy="1050925"/>
          </a:xfrm>
          <a:prstGeom prst="rect">
            <a:avLst/>
          </a:prstGeom>
        </p:spPr>
        <p:txBody>
          <a:bodyPr lIns="0" tIns="0" rIns="0" bIns="0" rtlCol="0" anchor="t">
            <a:spAutoFit/>
          </a:bodyPr>
          <a:lstStyle/>
          <a:p>
            <a:pPr algn="l">
              <a:lnSpc>
                <a:spcPts val="7699"/>
              </a:lnSpc>
            </a:pPr>
            <a:r>
              <a:rPr lang="en-US" sz="6999" b="1">
                <a:solidFill>
                  <a:srgbClr val="FBF9F1"/>
                </a:solidFill>
                <a:latin typeface="Poppins Bold"/>
                <a:ea typeface="Poppins Bold"/>
                <a:cs typeface="Poppins Bold"/>
                <a:sym typeface="Poppins Bold"/>
              </a:rPr>
              <a:t>CONTENTS</a:t>
            </a:r>
          </a:p>
        </p:txBody>
      </p:sp>
      <p:sp>
        <p:nvSpPr>
          <p:cNvPr id="9" name="TextBox 9"/>
          <p:cNvSpPr txBox="1"/>
          <p:nvPr/>
        </p:nvSpPr>
        <p:spPr>
          <a:xfrm>
            <a:off x="2224052" y="3934895"/>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Problem Statement</a:t>
            </a:r>
          </a:p>
        </p:txBody>
      </p:sp>
      <p:sp>
        <p:nvSpPr>
          <p:cNvPr id="10" name="TextBox 10"/>
          <p:cNvSpPr txBox="1"/>
          <p:nvPr/>
        </p:nvSpPr>
        <p:spPr>
          <a:xfrm>
            <a:off x="1525526" y="3934895"/>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1</a:t>
            </a:r>
          </a:p>
        </p:txBody>
      </p:sp>
      <p:sp>
        <p:nvSpPr>
          <p:cNvPr id="11" name="TextBox 11"/>
          <p:cNvSpPr txBox="1"/>
          <p:nvPr/>
        </p:nvSpPr>
        <p:spPr>
          <a:xfrm>
            <a:off x="2224052" y="5073670"/>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Technology Stack</a:t>
            </a:r>
          </a:p>
        </p:txBody>
      </p:sp>
      <p:sp>
        <p:nvSpPr>
          <p:cNvPr id="12" name="TextBox 12"/>
          <p:cNvSpPr txBox="1"/>
          <p:nvPr/>
        </p:nvSpPr>
        <p:spPr>
          <a:xfrm>
            <a:off x="1525526" y="5073670"/>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2</a:t>
            </a:r>
          </a:p>
        </p:txBody>
      </p:sp>
      <p:sp>
        <p:nvSpPr>
          <p:cNvPr id="13" name="TextBox 13"/>
          <p:cNvSpPr txBox="1"/>
          <p:nvPr/>
        </p:nvSpPr>
        <p:spPr>
          <a:xfrm>
            <a:off x="2224052" y="6210320"/>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Architecture Diagram</a:t>
            </a:r>
          </a:p>
        </p:txBody>
      </p:sp>
      <p:sp>
        <p:nvSpPr>
          <p:cNvPr id="14" name="TextBox 14"/>
          <p:cNvSpPr txBox="1"/>
          <p:nvPr/>
        </p:nvSpPr>
        <p:spPr>
          <a:xfrm>
            <a:off x="1525526" y="6210320"/>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3</a:t>
            </a:r>
          </a:p>
        </p:txBody>
      </p:sp>
      <p:sp>
        <p:nvSpPr>
          <p:cNvPr id="15" name="TextBox 15"/>
          <p:cNvSpPr txBox="1"/>
          <p:nvPr/>
        </p:nvSpPr>
        <p:spPr>
          <a:xfrm>
            <a:off x="2224052" y="7346970"/>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Software Architecture Pattern</a:t>
            </a:r>
          </a:p>
        </p:txBody>
      </p:sp>
      <p:sp>
        <p:nvSpPr>
          <p:cNvPr id="16" name="TextBox 16"/>
          <p:cNvSpPr txBox="1"/>
          <p:nvPr/>
        </p:nvSpPr>
        <p:spPr>
          <a:xfrm>
            <a:off x="1525526" y="7346970"/>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4</a:t>
            </a:r>
          </a:p>
        </p:txBody>
      </p:sp>
      <p:sp>
        <p:nvSpPr>
          <p:cNvPr id="17" name="TextBox 17"/>
          <p:cNvSpPr txBox="1"/>
          <p:nvPr/>
        </p:nvSpPr>
        <p:spPr>
          <a:xfrm>
            <a:off x="2224052" y="8483621"/>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Software Architecture Pattern</a:t>
            </a:r>
          </a:p>
        </p:txBody>
      </p:sp>
      <p:sp>
        <p:nvSpPr>
          <p:cNvPr id="18" name="TextBox 18"/>
          <p:cNvSpPr txBox="1"/>
          <p:nvPr/>
        </p:nvSpPr>
        <p:spPr>
          <a:xfrm>
            <a:off x="1525526" y="8483621"/>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5</a:t>
            </a:r>
          </a:p>
        </p:txBody>
      </p:sp>
      <p:sp>
        <p:nvSpPr>
          <p:cNvPr id="19" name="TextBox 19"/>
          <p:cNvSpPr txBox="1"/>
          <p:nvPr/>
        </p:nvSpPr>
        <p:spPr>
          <a:xfrm>
            <a:off x="9621293" y="3935958"/>
            <a:ext cx="5441644" cy="404919"/>
          </a:xfrm>
          <a:prstGeom prst="rect">
            <a:avLst/>
          </a:prstGeom>
        </p:spPr>
        <p:txBody>
          <a:bodyPr lIns="0" tIns="0" rIns="0" bIns="0" rtlCol="0" anchor="t">
            <a:spAutoFit/>
          </a:bodyPr>
          <a:lstStyle/>
          <a:p>
            <a:pPr>
              <a:lnSpc>
                <a:spcPts val="3499"/>
              </a:lnSpc>
              <a:spcBef>
                <a:spcPct val="0"/>
              </a:spcBef>
            </a:pPr>
            <a:r>
              <a:rPr lang="en-US" sz="2499" dirty="0">
                <a:solidFill>
                  <a:srgbClr val="E5E1DA"/>
                </a:solidFill>
                <a:latin typeface="Lato"/>
                <a:ea typeface="Lato"/>
                <a:cs typeface="Lato"/>
                <a:sym typeface="Lato"/>
              </a:rPr>
              <a:t>Screen Shots And Demo Videos</a:t>
            </a:r>
          </a:p>
        </p:txBody>
      </p:sp>
      <p:sp>
        <p:nvSpPr>
          <p:cNvPr id="20" name="TextBox 20"/>
          <p:cNvSpPr txBox="1"/>
          <p:nvPr/>
        </p:nvSpPr>
        <p:spPr>
          <a:xfrm>
            <a:off x="8922767" y="3935958"/>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6</a:t>
            </a:r>
          </a:p>
        </p:txBody>
      </p:sp>
      <p:sp>
        <p:nvSpPr>
          <p:cNvPr id="21" name="TextBox 21"/>
          <p:cNvSpPr txBox="1"/>
          <p:nvPr/>
        </p:nvSpPr>
        <p:spPr>
          <a:xfrm>
            <a:off x="9621293" y="5074733"/>
            <a:ext cx="5441644" cy="404919"/>
          </a:xfrm>
          <a:prstGeom prst="rect">
            <a:avLst/>
          </a:prstGeom>
        </p:spPr>
        <p:txBody>
          <a:bodyPr lIns="0" tIns="0" rIns="0" bIns="0" rtlCol="0" anchor="t">
            <a:spAutoFit/>
          </a:bodyPr>
          <a:lstStyle/>
          <a:p>
            <a:pPr algn="l">
              <a:lnSpc>
                <a:spcPts val="3499"/>
              </a:lnSpc>
              <a:spcBef>
                <a:spcPct val="0"/>
              </a:spcBef>
            </a:pPr>
            <a:r>
              <a:rPr lang="en-US" sz="2499" dirty="0">
                <a:solidFill>
                  <a:srgbClr val="E5E1DA"/>
                </a:solidFill>
                <a:latin typeface="Lato"/>
                <a:ea typeface="Lato"/>
                <a:cs typeface="Lato"/>
                <a:sym typeface="Lato"/>
              </a:rPr>
              <a:t>PM2 Testing</a:t>
            </a:r>
          </a:p>
        </p:txBody>
      </p:sp>
      <p:sp>
        <p:nvSpPr>
          <p:cNvPr id="22" name="TextBox 22"/>
          <p:cNvSpPr txBox="1"/>
          <p:nvPr/>
        </p:nvSpPr>
        <p:spPr>
          <a:xfrm>
            <a:off x="8922767" y="5074733"/>
            <a:ext cx="444559" cy="422275"/>
          </a:xfrm>
          <a:prstGeom prst="rect">
            <a:avLst/>
          </a:prstGeom>
        </p:spPr>
        <p:txBody>
          <a:bodyPr lIns="0" tIns="0" rIns="0" bIns="0" rtlCol="0" anchor="t">
            <a:spAutoFit/>
          </a:bodyPr>
          <a:lstStyle/>
          <a:p>
            <a:pPr algn="r">
              <a:lnSpc>
                <a:spcPts val="3499"/>
              </a:lnSpc>
              <a:spcBef>
                <a:spcPct val="0"/>
              </a:spcBef>
            </a:pPr>
            <a:r>
              <a:rPr lang="en-US" sz="2499" b="1">
                <a:solidFill>
                  <a:srgbClr val="FFD944"/>
                </a:solidFill>
                <a:latin typeface="Lato Bold"/>
                <a:ea typeface="Lato Bold"/>
                <a:cs typeface="Lato Bold"/>
                <a:sym typeface="Lato Bold"/>
              </a:rPr>
              <a:t>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8" name="Freeform 8"/>
          <p:cNvSpPr/>
          <p:nvPr/>
        </p:nvSpPr>
        <p:spPr>
          <a:xfrm>
            <a:off x="1028700" y="836188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sp>
      <p:sp>
        <p:nvSpPr>
          <p:cNvPr id="10" name="TextBox 10"/>
          <p:cNvSpPr txBox="1"/>
          <p:nvPr/>
        </p:nvSpPr>
        <p:spPr>
          <a:xfrm>
            <a:off x="9798106" y="869632"/>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The Problem</a:t>
            </a:r>
          </a:p>
        </p:txBody>
      </p:sp>
      <p:sp>
        <p:nvSpPr>
          <p:cNvPr id="11" name="TextBox 11"/>
          <p:cNvSpPr txBox="1"/>
          <p:nvPr/>
        </p:nvSpPr>
        <p:spPr>
          <a:xfrm>
            <a:off x="9798106" y="1622419"/>
            <a:ext cx="7461194" cy="1598930"/>
          </a:xfrm>
          <a:prstGeom prst="rect">
            <a:avLst/>
          </a:prstGeom>
        </p:spPr>
        <p:txBody>
          <a:bodyPr lIns="0" tIns="0" rIns="0" bIns="0" rtlCol="0" anchor="t">
            <a:spAutoFit/>
          </a:bodyPr>
          <a:lstStyle/>
          <a:p>
            <a:pPr algn="l">
              <a:lnSpc>
                <a:spcPts val="3219"/>
              </a:lnSpc>
              <a:spcBef>
                <a:spcPct val="0"/>
              </a:spcBef>
            </a:pPr>
            <a:r>
              <a:rPr lang="en-US" sz="2299">
                <a:solidFill>
                  <a:srgbClr val="E5E1DA"/>
                </a:solidFill>
                <a:latin typeface="Lato"/>
                <a:ea typeface="Lato"/>
                <a:cs typeface="Lato"/>
                <a:sym typeface="Lato"/>
              </a:rPr>
              <a:t>Modifying document text manually is time-consuming. Users need a way to "AI-rewrite," "Summarize," or "Modify" text directly within the single platform with the button.</a:t>
            </a:r>
          </a:p>
        </p:txBody>
      </p:sp>
      <p:sp>
        <p:nvSpPr>
          <p:cNvPr id="12" name="TextBox 12"/>
          <p:cNvSpPr txBox="1"/>
          <p:nvPr/>
        </p:nvSpPr>
        <p:spPr>
          <a:xfrm>
            <a:off x="1028700" y="6059170"/>
            <a:ext cx="5853180" cy="17621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PROBLEM STATEMENT</a:t>
            </a:r>
          </a:p>
        </p:txBody>
      </p:sp>
      <p:sp>
        <p:nvSpPr>
          <p:cNvPr id="13" name="TextBox 13"/>
          <p:cNvSpPr txBox="1"/>
          <p:nvPr/>
        </p:nvSpPr>
        <p:spPr>
          <a:xfrm>
            <a:off x="9798106" y="3995893"/>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Technical Hurdle</a:t>
            </a:r>
          </a:p>
        </p:txBody>
      </p:sp>
      <p:sp>
        <p:nvSpPr>
          <p:cNvPr id="14" name="TextBox 14"/>
          <p:cNvSpPr txBox="1"/>
          <p:nvPr/>
        </p:nvSpPr>
        <p:spPr>
          <a:xfrm>
            <a:off x="9798106" y="4746463"/>
            <a:ext cx="7461194" cy="1198880"/>
          </a:xfrm>
          <a:prstGeom prst="rect">
            <a:avLst/>
          </a:prstGeom>
        </p:spPr>
        <p:txBody>
          <a:bodyPr lIns="0" tIns="0" rIns="0" bIns="0" rtlCol="0" anchor="t">
            <a:spAutoFit/>
          </a:bodyPr>
          <a:lstStyle/>
          <a:p>
            <a:pPr algn="l">
              <a:lnSpc>
                <a:spcPts val="3219"/>
              </a:lnSpc>
              <a:spcBef>
                <a:spcPct val="0"/>
              </a:spcBef>
            </a:pPr>
            <a:r>
              <a:rPr lang="en-US" sz="2299">
                <a:solidFill>
                  <a:srgbClr val="E5E1DA"/>
                </a:solidFill>
                <a:latin typeface="Lato"/>
                <a:ea typeface="Lato"/>
                <a:cs typeface="Lato"/>
                <a:sym typeface="Lato"/>
              </a:rPr>
              <a:t>Connecting a secure Google API environment to a custom Node.js backend while maintaining a stable, load-balanced connection.</a:t>
            </a:r>
          </a:p>
        </p:txBody>
      </p:sp>
      <p:sp>
        <p:nvSpPr>
          <p:cNvPr id="15" name="TextBox 15"/>
          <p:cNvSpPr txBox="1"/>
          <p:nvPr/>
        </p:nvSpPr>
        <p:spPr>
          <a:xfrm>
            <a:off x="9798106" y="7491412"/>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Solution</a:t>
            </a:r>
          </a:p>
        </p:txBody>
      </p:sp>
      <p:sp>
        <p:nvSpPr>
          <p:cNvPr id="16" name="TextBox 16"/>
          <p:cNvSpPr txBox="1"/>
          <p:nvPr/>
        </p:nvSpPr>
        <p:spPr>
          <a:xfrm>
            <a:off x="9798106" y="8241982"/>
            <a:ext cx="7461194" cy="1198880"/>
          </a:xfrm>
          <a:prstGeom prst="rect">
            <a:avLst/>
          </a:prstGeom>
        </p:spPr>
        <p:txBody>
          <a:bodyPr lIns="0" tIns="0" rIns="0" bIns="0" rtlCol="0" anchor="t">
            <a:spAutoFit/>
          </a:bodyPr>
          <a:lstStyle/>
          <a:p>
            <a:pPr algn="l">
              <a:lnSpc>
                <a:spcPts val="3219"/>
              </a:lnSpc>
              <a:spcBef>
                <a:spcPct val="0"/>
              </a:spcBef>
            </a:pPr>
            <a:r>
              <a:rPr lang="en-US" sz="2299">
                <a:solidFill>
                  <a:srgbClr val="E5E1DA"/>
                </a:solidFill>
                <a:latin typeface="Lato"/>
                <a:ea typeface="Lato"/>
                <a:cs typeface="Lato"/>
                <a:sym typeface="Lato"/>
              </a:rPr>
              <a:t>An AWS-hosted application using an Application Load Balancer (ALB) to manage traffic and a Node.js backend to bridge user chat with the Groq AI API.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6844491" y="-3015084"/>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2"/>
            <a:stretch>
              <a:fillRect/>
            </a:stretch>
          </a:blipFill>
        </p:spPr>
      </p:sp>
      <p:sp>
        <p:nvSpPr>
          <p:cNvPr id="3" name="Freeform 3"/>
          <p:cNvSpPr/>
          <p:nvPr/>
        </p:nvSpPr>
        <p:spPr>
          <a:xfrm rot="5400000">
            <a:off x="14011079" y="-2759658"/>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2"/>
            <a:stretch>
              <a:fillRect/>
            </a:stretch>
          </a:blipFill>
        </p:spPr>
      </p:sp>
      <p:sp>
        <p:nvSpPr>
          <p:cNvPr id="4" name="Freeform 4"/>
          <p:cNvSpPr/>
          <p:nvPr/>
        </p:nvSpPr>
        <p:spPr>
          <a:xfrm>
            <a:off x="760535" y="4910099"/>
            <a:ext cx="705511" cy="722674"/>
          </a:xfrm>
          <a:custGeom>
            <a:avLst/>
            <a:gdLst/>
            <a:ahLst/>
            <a:cxnLst/>
            <a:rect l="l" t="t" r="r" b="b"/>
            <a:pathLst>
              <a:path w="705511" h="722674">
                <a:moveTo>
                  <a:pt x="0" y="0"/>
                </a:moveTo>
                <a:lnTo>
                  <a:pt x="705510" y="0"/>
                </a:lnTo>
                <a:lnTo>
                  <a:pt x="705510" y="722674"/>
                </a:lnTo>
                <a:lnTo>
                  <a:pt x="0" y="722674"/>
                </a:lnTo>
                <a:lnTo>
                  <a:pt x="0" y="0"/>
                </a:lnTo>
                <a:close/>
              </a:path>
            </a:pathLst>
          </a:custGeom>
          <a:blipFill>
            <a:blip r:embed="rId3"/>
            <a:stretch>
              <a:fillRect/>
            </a:stretch>
          </a:blipFill>
        </p:spPr>
      </p:sp>
      <p:sp>
        <p:nvSpPr>
          <p:cNvPr id="5" name="Freeform 5"/>
          <p:cNvSpPr/>
          <p:nvPr/>
        </p:nvSpPr>
        <p:spPr>
          <a:xfrm>
            <a:off x="760535" y="4910099"/>
            <a:ext cx="717254" cy="722674"/>
          </a:xfrm>
          <a:custGeom>
            <a:avLst/>
            <a:gdLst/>
            <a:ahLst/>
            <a:cxnLst/>
            <a:rect l="l" t="t" r="r" b="b"/>
            <a:pathLst>
              <a:path w="717254" h="722674">
                <a:moveTo>
                  <a:pt x="0" y="0"/>
                </a:moveTo>
                <a:lnTo>
                  <a:pt x="717254" y="0"/>
                </a:lnTo>
                <a:lnTo>
                  <a:pt x="717254" y="722674"/>
                </a:lnTo>
                <a:lnTo>
                  <a:pt x="0" y="722674"/>
                </a:lnTo>
                <a:lnTo>
                  <a:pt x="0" y="0"/>
                </a:lnTo>
                <a:close/>
              </a:path>
            </a:pathLst>
          </a:custGeom>
          <a:blipFill>
            <a:blip r:embed="rId4"/>
            <a:stretch>
              <a:fillRect/>
            </a:stretch>
          </a:blipFill>
        </p:spPr>
      </p:sp>
      <p:sp>
        <p:nvSpPr>
          <p:cNvPr id="6" name="Freeform 6"/>
          <p:cNvSpPr/>
          <p:nvPr/>
        </p:nvSpPr>
        <p:spPr>
          <a:xfrm>
            <a:off x="6777204" y="4910099"/>
            <a:ext cx="717254" cy="722674"/>
          </a:xfrm>
          <a:custGeom>
            <a:avLst/>
            <a:gdLst/>
            <a:ahLst/>
            <a:cxnLst/>
            <a:rect l="l" t="t" r="r" b="b"/>
            <a:pathLst>
              <a:path w="717254" h="722674">
                <a:moveTo>
                  <a:pt x="0" y="0"/>
                </a:moveTo>
                <a:lnTo>
                  <a:pt x="717254" y="0"/>
                </a:lnTo>
                <a:lnTo>
                  <a:pt x="717254" y="722674"/>
                </a:lnTo>
                <a:lnTo>
                  <a:pt x="0" y="722674"/>
                </a:lnTo>
                <a:lnTo>
                  <a:pt x="0" y="0"/>
                </a:lnTo>
                <a:close/>
              </a:path>
            </a:pathLst>
          </a:custGeom>
          <a:blipFill>
            <a:blip r:embed="rId4"/>
            <a:stretch>
              <a:fillRect/>
            </a:stretch>
          </a:blipFill>
        </p:spPr>
      </p:sp>
      <p:sp>
        <p:nvSpPr>
          <p:cNvPr id="7" name="Freeform 7"/>
          <p:cNvSpPr/>
          <p:nvPr/>
        </p:nvSpPr>
        <p:spPr>
          <a:xfrm>
            <a:off x="1263073" y="4682845"/>
            <a:ext cx="1359911" cy="1359911"/>
          </a:xfrm>
          <a:custGeom>
            <a:avLst/>
            <a:gdLst/>
            <a:ahLst/>
            <a:cxnLst/>
            <a:rect l="l" t="t" r="r" b="b"/>
            <a:pathLst>
              <a:path w="1359911" h="1359911">
                <a:moveTo>
                  <a:pt x="0" y="0"/>
                </a:moveTo>
                <a:lnTo>
                  <a:pt x="1359911" y="0"/>
                </a:lnTo>
                <a:lnTo>
                  <a:pt x="1359911" y="1359911"/>
                </a:lnTo>
                <a:lnTo>
                  <a:pt x="0" y="1359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2793873" y="4910099"/>
            <a:ext cx="717254" cy="722674"/>
          </a:xfrm>
          <a:custGeom>
            <a:avLst/>
            <a:gdLst/>
            <a:ahLst/>
            <a:cxnLst/>
            <a:rect l="l" t="t" r="r" b="b"/>
            <a:pathLst>
              <a:path w="717254" h="722674">
                <a:moveTo>
                  <a:pt x="0" y="0"/>
                </a:moveTo>
                <a:lnTo>
                  <a:pt x="717254" y="0"/>
                </a:lnTo>
                <a:lnTo>
                  <a:pt x="717254" y="722674"/>
                </a:lnTo>
                <a:lnTo>
                  <a:pt x="0" y="722674"/>
                </a:lnTo>
                <a:lnTo>
                  <a:pt x="0" y="0"/>
                </a:lnTo>
                <a:close/>
              </a:path>
            </a:pathLst>
          </a:custGeom>
          <a:blipFill>
            <a:blip r:embed="rId4"/>
            <a:stretch>
              <a:fillRect/>
            </a:stretch>
          </a:blipFill>
        </p:spPr>
      </p:sp>
      <p:sp>
        <p:nvSpPr>
          <p:cNvPr id="9" name="Freeform 9"/>
          <p:cNvSpPr/>
          <p:nvPr/>
        </p:nvSpPr>
        <p:spPr>
          <a:xfrm>
            <a:off x="7006392" y="4660765"/>
            <a:ext cx="1404072" cy="1404072"/>
          </a:xfrm>
          <a:custGeom>
            <a:avLst/>
            <a:gdLst/>
            <a:ahLst/>
            <a:cxnLst/>
            <a:rect l="l" t="t" r="r" b="b"/>
            <a:pathLst>
              <a:path w="1404072" h="1404072">
                <a:moveTo>
                  <a:pt x="0" y="0"/>
                </a:moveTo>
                <a:lnTo>
                  <a:pt x="1404073" y="0"/>
                </a:lnTo>
                <a:lnTo>
                  <a:pt x="1404073" y="1404072"/>
                </a:lnTo>
                <a:lnTo>
                  <a:pt x="0" y="14040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13313679" y="4623202"/>
            <a:ext cx="1079605" cy="1296469"/>
          </a:xfrm>
          <a:custGeom>
            <a:avLst/>
            <a:gdLst/>
            <a:ahLst/>
            <a:cxnLst/>
            <a:rect l="l" t="t" r="r" b="b"/>
            <a:pathLst>
              <a:path w="1079605" h="1296469">
                <a:moveTo>
                  <a:pt x="0" y="0"/>
                </a:moveTo>
                <a:lnTo>
                  <a:pt x="1079605" y="0"/>
                </a:lnTo>
                <a:lnTo>
                  <a:pt x="1079605" y="1296468"/>
                </a:lnTo>
                <a:lnTo>
                  <a:pt x="0" y="129646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p:cNvSpPr txBox="1"/>
          <p:nvPr/>
        </p:nvSpPr>
        <p:spPr>
          <a:xfrm>
            <a:off x="760535" y="6395181"/>
            <a:ext cx="4733925" cy="490855"/>
          </a:xfrm>
          <a:prstGeom prst="rect">
            <a:avLst/>
          </a:prstGeom>
        </p:spPr>
        <p:txBody>
          <a:bodyPr lIns="0" tIns="0" rIns="0" bIns="0" rtlCol="0" anchor="t">
            <a:spAutoFit/>
          </a:bodyPr>
          <a:lstStyle/>
          <a:p>
            <a:pPr algn="l">
              <a:lnSpc>
                <a:spcPts val="3919"/>
              </a:lnSpc>
              <a:spcBef>
                <a:spcPct val="0"/>
              </a:spcBef>
            </a:pPr>
            <a:r>
              <a:rPr lang="en-US" sz="2799" b="1">
                <a:solidFill>
                  <a:srgbClr val="FBF9F1"/>
                </a:solidFill>
                <a:latin typeface="Lato Bold"/>
                <a:ea typeface="Lato Bold"/>
                <a:cs typeface="Lato Bold"/>
                <a:sym typeface="Lato Bold"/>
              </a:rPr>
              <a:t>High Performance , Zero Cost</a:t>
            </a:r>
          </a:p>
        </p:txBody>
      </p:sp>
      <p:sp>
        <p:nvSpPr>
          <p:cNvPr id="12" name="TextBox 12"/>
          <p:cNvSpPr txBox="1"/>
          <p:nvPr/>
        </p:nvSpPr>
        <p:spPr>
          <a:xfrm>
            <a:off x="760535" y="7208393"/>
            <a:ext cx="4733925" cy="1663065"/>
          </a:xfrm>
          <a:prstGeom prst="rect">
            <a:avLst/>
          </a:prstGeom>
        </p:spPr>
        <p:txBody>
          <a:bodyPr lIns="0" tIns="0" rIns="0" bIns="0" rtlCol="0" anchor="t">
            <a:spAutoFit/>
          </a:bodyPr>
          <a:lstStyle/>
          <a:p>
            <a:pPr algn="l">
              <a:lnSpc>
                <a:spcPts val="3359"/>
              </a:lnSpc>
              <a:spcBef>
                <a:spcPct val="0"/>
              </a:spcBef>
            </a:pPr>
            <a:r>
              <a:rPr lang="en-US" sz="2399">
                <a:solidFill>
                  <a:srgbClr val="E5E1DA"/>
                </a:solidFill>
                <a:latin typeface="Lato"/>
                <a:ea typeface="Lato"/>
                <a:cs typeface="Lato"/>
                <a:sym typeface="Lato"/>
              </a:rPr>
              <a:t>Allowed for unlimited testing and iterative development of the Notes App integration without incurring infrastructure costs.</a:t>
            </a:r>
          </a:p>
        </p:txBody>
      </p:sp>
      <p:sp>
        <p:nvSpPr>
          <p:cNvPr id="13" name="TextBox 13"/>
          <p:cNvSpPr txBox="1"/>
          <p:nvPr/>
        </p:nvSpPr>
        <p:spPr>
          <a:xfrm>
            <a:off x="2238056" y="1019175"/>
            <a:ext cx="6520064"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WHY GROQ API ?</a:t>
            </a:r>
          </a:p>
        </p:txBody>
      </p:sp>
      <p:sp>
        <p:nvSpPr>
          <p:cNvPr id="14" name="TextBox 14"/>
          <p:cNvSpPr txBox="1"/>
          <p:nvPr/>
        </p:nvSpPr>
        <p:spPr>
          <a:xfrm>
            <a:off x="6777204" y="6395181"/>
            <a:ext cx="4733925" cy="490855"/>
          </a:xfrm>
          <a:prstGeom prst="rect">
            <a:avLst/>
          </a:prstGeom>
        </p:spPr>
        <p:txBody>
          <a:bodyPr lIns="0" tIns="0" rIns="0" bIns="0" rtlCol="0" anchor="t">
            <a:spAutoFit/>
          </a:bodyPr>
          <a:lstStyle/>
          <a:p>
            <a:pPr algn="l">
              <a:lnSpc>
                <a:spcPts val="3919"/>
              </a:lnSpc>
              <a:spcBef>
                <a:spcPct val="0"/>
              </a:spcBef>
            </a:pPr>
            <a:r>
              <a:rPr lang="en-US" sz="2799" b="1">
                <a:solidFill>
                  <a:srgbClr val="FBF9F1"/>
                </a:solidFill>
                <a:latin typeface="Lato Bold"/>
                <a:ea typeface="Lato Bold"/>
                <a:cs typeface="Lato Bold"/>
                <a:sym typeface="Lato Bold"/>
              </a:rPr>
              <a:t>Ultra Low Latency</a:t>
            </a:r>
          </a:p>
        </p:txBody>
      </p:sp>
      <p:sp>
        <p:nvSpPr>
          <p:cNvPr id="15" name="TextBox 15"/>
          <p:cNvSpPr txBox="1"/>
          <p:nvPr/>
        </p:nvSpPr>
        <p:spPr>
          <a:xfrm>
            <a:off x="6777204" y="7208393"/>
            <a:ext cx="4733925" cy="2082165"/>
          </a:xfrm>
          <a:prstGeom prst="rect">
            <a:avLst/>
          </a:prstGeom>
        </p:spPr>
        <p:txBody>
          <a:bodyPr lIns="0" tIns="0" rIns="0" bIns="0" rtlCol="0" anchor="t">
            <a:spAutoFit/>
          </a:bodyPr>
          <a:lstStyle/>
          <a:p>
            <a:pPr algn="l">
              <a:lnSpc>
                <a:spcPts val="3359"/>
              </a:lnSpc>
              <a:spcBef>
                <a:spcPct val="0"/>
              </a:spcBef>
            </a:pPr>
            <a:r>
              <a:rPr lang="en-US" sz="2400">
                <a:solidFill>
                  <a:srgbClr val="E5E1DA"/>
                </a:solidFill>
                <a:latin typeface="Lato"/>
                <a:ea typeface="Lato"/>
                <a:cs typeface="Lato"/>
                <a:sym typeface="Lato"/>
              </a:rPr>
              <a:t>For Notes App text modification, the replacement text appears almost instantly, providing a seamless "real-time" user experience.</a:t>
            </a:r>
          </a:p>
        </p:txBody>
      </p:sp>
      <p:sp>
        <p:nvSpPr>
          <p:cNvPr id="16" name="TextBox 16"/>
          <p:cNvSpPr txBox="1"/>
          <p:nvPr/>
        </p:nvSpPr>
        <p:spPr>
          <a:xfrm>
            <a:off x="12793873" y="6414231"/>
            <a:ext cx="4733593" cy="422275"/>
          </a:xfrm>
          <a:prstGeom prst="rect">
            <a:avLst/>
          </a:prstGeom>
        </p:spPr>
        <p:txBody>
          <a:bodyPr lIns="0" tIns="0" rIns="0" bIns="0" rtlCol="0" anchor="t">
            <a:spAutoFit/>
          </a:bodyPr>
          <a:lstStyle/>
          <a:p>
            <a:pPr algn="l">
              <a:lnSpc>
                <a:spcPts val="3499"/>
              </a:lnSpc>
              <a:spcBef>
                <a:spcPct val="0"/>
              </a:spcBef>
            </a:pPr>
            <a:r>
              <a:rPr lang="en-US" sz="2499" b="1">
                <a:solidFill>
                  <a:srgbClr val="FBF9F1"/>
                </a:solidFill>
                <a:latin typeface="Lato Bold"/>
                <a:ea typeface="Lato Bold"/>
                <a:cs typeface="Lato Bold"/>
                <a:sym typeface="Lato Bold"/>
              </a:rPr>
              <a:t>Developer Friendly Integration</a:t>
            </a:r>
          </a:p>
        </p:txBody>
      </p:sp>
      <p:sp>
        <p:nvSpPr>
          <p:cNvPr id="17" name="TextBox 17"/>
          <p:cNvSpPr txBox="1"/>
          <p:nvPr/>
        </p:nvSpPr>
        <p:spPr>
          <a:xfrm>
            <a:off x="12793873" y="7208393"/>
            <a:ext cx="4733593" cy="1663065"/>
          </a:xfrm>
          <a:prstGeom prst="rect">
            <a:avLst/>
          </a:prstGeom>
        </p:spPr>
        <p:txBody>
          <a:bodyPr lIns="0" tIns="0" rIns="0" bIns="0" rtlCol="0" anchor="t">
            <a:spAutoFit/>
          </a:bodyPr>
          <a:lstStyle/>
          <a:p>
            <a:pPr algn="l">
              <a:lnSpc>
                <a:spcPts val="3359"/>
              </a:lnSpc>
              <a:spcBef>
                <a:spcPct val="0"/>
              </a:spcBef>
            </a:pPr>
            <a:r>
              <a:rPr lang="en-US" sz="2400">
                <a:solidFill>
                  <a:srgbClr val="E5E1DA"/>
                </a:solidFill>
                <a:latin typeface="Lato"/>
                <a:ea typeface="Lato"/>
                <a:cs typeface="Lato"/>
                <a:sym typeface="Lato"/>
              </a:rPr>
              <a:t>Fully compatible with OpenAI-style API structures, making it a drop-in replacement for the backend architecture.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8223014">
            <a:off x="10390308" y="-6185338"/>
            <a:ext cx="10128448" cy="10895890"/>
          </a:xfrm>
          <a:custGeom>
            <a:avLst/>
            <a:gdLst/>
            <a:ahLst/>
            <a:cxnLst/>
            <a:rect l="l" t="t" r="r" b="b"/>
            <a:pathLst>
              <a:path w="10128448" h="10895890">
                <a:moveTo>
                  <a:pt x="0" y="0"/>
                </a:moveTo>
                <a:lnTo>
                  <a:pt x="10128448" y="0"/>
                </a:lnTo>
                <a:lnTo>
                  <a:pt x="10128448" y="10895890"/>
                </a:lnTo>
                <a:lnTo>
                  <a:pt x="0" y="10895890"/>
                </a:lnTo>
                <a:lnTo>
                  <a:pt x="0" y="0"/>
                </a:lnTo>
                <a:close/>
              </a:path>
            </a:pathLst>
          </a:custGeom>
          <a:blipFill>
            <a:blip r:embed="rId2"/>
            <a:stretch>
              <a:fillRect l="-157" r="-157"/>
            </a:stretch>
          </a:blipFill>
        </p:spPr>
      </p:sp>
      <p:grpSp>
        <p:nvGrpSpPr>
          <p:cNvPr id="3" name="Group 3"/>
          <p:cNvGrpSpPr/>
          <p:nvPr/>
        </p:nvGrpSpPr>
        <p:grpSpPr>
          <a:xfrm>
            <a:off x="1028700" y="4461803"/>
            <a:ext cx="16230600" cy="650410"/>
            <a:chOff x="0" y="0"/>
            <a:chExt cx="4274726" cy="171301"/>
          </a:xfrm>
        </p:grpSpPr>
        <p:sp>
          <p:nvSpPr>
            <p:cNvPr id="4" name="Freeform 4"/>
            <p:cNvSpPr/>
            <p:nvPr/>
          </p:nvSpPr>
          <p:spPr>
            <a:xfrm>
              <a:off x="0" y="0"/>
              <a:ext cx="4274726" cy="171301"/>
            </a:xfrm>
            <a:custGeom>
              <a:avLst/>
              <a:gdLst/>
              <a:ahLst/>
              <a:cxnLst/>
              <a:rect l="l" t="t" r="r" b="b"/>
              <a:pathLst>
                <a:path w="4274726" h="171301">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id="5" name="TextBox 5"/>
            <p:cNvSpPr txBox="1"/>
            <p:nvPr/>
          </p:nvSpPr>
          <p:spPr>
            <a:xfrm>
              <a:off x="0" y="-38100"/>
              <a:ext cx="4274726" cy="209401"/>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463411" y="4581384"/>
            <a:ext cx="408164" cy="411249"/>
          </a:xfrm>
          <a:custGeom>
            <a:avLst/>
            <a:gdLst/>
            <a:ahLst/>
            <a:cxnLst/>
            <a:rect l="l" t="t" r="r" b="b"/>
            <a:pathLst>
              <a:path w="408164" h="411249">
                <a:moveTo>
                  <a:pt x="0" y="0"/>
                </a:moveTo>
                <a:lnTo>
                  <a:pt x="408164" y="0"/>
                </a:lnTo>
                <a:lnTo>
                  <a:pt x="408164" y="411249"/>
                </a:lnTo>
                <a:lnTo>
                  <a:pt x="0" y="411249"/>
                </a:lnTo>
                <a:lnTo>
                  <a:pt x="0" y="0"/>
                </a:lnTo>
                <a:close/>
              </a:path>
            </a:pathLst>
          </a:custGeom>
          <a:blipFill>
            <a:blip r:embed="rId3"/>
            <a:stretch>
              <a:fillRect/>
            </a:stretch>
          </a:blipFill>
        </p:spPr>
      </p:sp>
      <p:sp>
        <p:nvSpPr>
          <p:cNvPr id="7" name="Freeform 7"/>
          <p:cNvSpPr/>
          <p:nvPr/>
        </p:nvSpPr>
        <p:spPr>
          <a:xfrm>
            <a:off x="5499461" y="4567019"/>
            <a:ext cx="408164" cy="411249"/>
          </a:xfrm>
          <a:custGeom>
            <a:avLst/>
            <a:gdLst/>
            <a:ahLst/>
            <a:cxnLst/>
            <a:rect l="l" t="t" r="r" b="b"/>
            <a:pathLst>
              <a:path w="408164" h="411249">
                <a:moveTo>
                  <a:pt x="0" y="0"/>
                </a:moveTo>
                <a:lnTo>
                  <a:pt x="408165" y="0"/>
                </a:lnTo>
                <a:lnTo>
                  <a:pt x="408165" y="411249"/>
                </a:lnTo>
                <a:lnTo>
                  <a:pt x="0" y="411249"/>
                </a:lnTo>
                <a:lnTo>
                  <a:pt x="0" y="0"/>
                </a:lnTo>
                <a:close/>
              </a:path>
            </a:pathLst>
          </a:custGeom>
          <a:blipFill>
            <a:blip r:embed="rId3"/>
            <a:stretch>
              <a:fillRect/>
            </a:stretch>
          </a:blipFill>
        </p:spPr>
      </p:sp>
      <p:sp>
        <p:nvSpPr>
          <p:cNvPr id="8" name="Freeform 8"/>
          <p:cNvSpPr/>
          <p:nvPr/>
        </p:nvSpPr>
        <p:spPr>
          <a:xfrm>
            <a:off x="9535512" y="4552655"/>
            <a:ext cx="408164" cy="411249"/>
          </a:xfrm>
          <a:custGeom>
            <a:avLst/>
            <a:gdLst/>
            <a:ahLst/>
            <a:cxnLst/>
            <a:rect l="l" t="t" r="r" b="b"/>
            <a:pathLst>
              <a:path w="408164" h="411249">
                <a:moveTo>
                  <a:pt x="0" y="0"/>
                </a:moveTo>
                <a:lnTo>
                  <a:pt x="408164" y="0"/>
                </a:lnTo>
                <a:lnTo>
                  <a:pt x="408164" y="411248"/>
                </a:lnTo>
                <a:lnTo>
                  <a:pt x="0" y="411248"/>
                </a:lnTo>
                <a:lnTo>
                  <a:pt x="0" y="0"/>
                </a:lnTo>
                <a:close/>
              </a:path>
            </a:pathLst>
          </a:custGeom>
          <a:blipFill>
            <a:blip r:embed="rId3"/>
            <a:stretch>
              <a:fillRect/>
            </a:stretch>
          </a:blipFill>
        </p:spPr>
      </p:sp>
      <p:sp>
        <p:nvSpPr>
          <p:cNvPr id="9" name="Freeform 9"/>
          <p:cNvSpPr/>
          <p:nvPr/>
        </p:nvSpPr>
        <p:spPr>
          <a:xfrm>
            <a:off x="13571562" y="4538290"/>
            <a:ext cx="408164" cy="411249"/>
          </a:xfrm>
          <a:custGeom>
            <a:avLst/>
            <a:gdLst/>
            <a:ahLst/>
            <a:cxnLst/>
            <a:rect l="l" t="t" r="r" b="b"/>
            <a:pathLst>
              <a:path w="408164" h="411249">
                <a:moveTo>
                  <a:pt x="0" y="0"/>
                </a:moveTo>
                <a:lnTo>
                  <a:pt x="408164" y="0"/>
                </a:lnTo>
                <a:lnTo>
                  <a:pt x="408164" y="411249"/>
                </a:lnTo>
                <a:lnTo>
                  <a:pt x="0" y="411249"/>
                </a:lnTo>
                <a:lnTo>
                  <a:pt x="0" y="0"/>
                </a:lnTo>
                <a:close/>
              </a:path>
            </a:pathLst>
          </a:custGeom>
          <a:blipFill>
            <a:blip r:embed="rId3"/>
            <a:stretch>
              <a:fillRect/>
            </a:stretch>
          </a:blipFill>
        </p:spPr>
      </p:sp>
      <p:sp>
        <p:nvSpPr>
          <p:cNvPr id="10" name="Freeform 10"/>
          <p:cNvSpPr/>
          <p:nvPr/>
        </p:nvSpPr>
        <p:spPr>
          <a:xfrm>
            <a:off x="7385361" y="2401896"/>
            <a:ext cx="650410" cy="650410"/>
          </a:xfrm>
          <a:custGeom>
            <a:avLst/>
            <a:gdLst/>
            <a:ahLst/>
            <a:cxnLst/>
            <a:rect l="l" t="t" r="r" b="b"/>
            <a:pathLst>
              <a:path w="650410" h="650410">
                <a:moveTo>
                  <a:pt x="0" y="0"/>
                </a:moveTo>
                <a:lnTo>
                  <a:pt x="650411" y="0"/>
                </a:lnTo>
                <a:lnTo>
                  <a:pt x="650411" y="650411"/>
                </a:lnTo>
                <a:lnTo>
                  <a:pt x="0" y="6504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1496004" y="5439549"/>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Front End (Prsentation lLayer)</a:t>
            </a:r>
          </a:p>
        </p:txBody>
      </p:sp>
      <p:sp>
        <p:nvSpPr>
          <p:cNvPr id="12" name="TextBox 12"/>
          <p:cNvSpPr txBox="1"/>
          <p:nvPr/>
        </p:nvSpPr>
        <p:spPr>
          <a:xfrm>
            <a:off x="1463411" y="6532880"/>
            <a:ext cx="3253027" cy="1163320"/>
          </a:xfrm>
          <a:prstGeom prst="rect">
            <a:avLst/>
          </a:prstGeom>
        </p:spPr>
        <p:txBody>
          <a:bodyPr lIns="0" tIns="0" rIns="0" bIns="0" rtlCol="0" anchor="t">
            <a:spAutoFit/>
          </a:bodyPr>
          <a:lstStyle/>
          <a:p>
            <a:pPr marL="474979" lvl="1" indent="-237490" algn="l">
              <a:lnSpc>
                <a:spcPts val="3079"/>
              </a:lnSpc>
              <a:buFont typeface="Arial"/>
              <a:buChar char="•"/>
            </a:pPr>
            <a:r>
              <a:rPr lang="en-US" sz="2199">
                <a:solidFill>
                  <a:srgbClr val="E5E1DA"/>
                </a:solidFill>
                <a:latin typeface="Lato"/>
                <a:ea typeface="Lato"/>
                <a:cs typeface="Lato"/>
                <a:sym typeface="Lato"/>
              </a:rPr>
              <a:t>HTML 5 &amp; CSS3</a:t>
            </a:r>
          </a:p>
          <a:p>
            <a:pPr marL="474979" lvl="1" indent="-237490" algn="l">
              <a:lnSpc>
                <a:spcPts val="3079"/>
              </a:lnSpc>
              <a:buFont typeface="Arial"/>
              <a:buChar char="•"/>
            </a:pPr>
            <a:r>
              <a:rPr lang="en-US" sz="2199">
                <a:solidFill>
                  <a:srgbClr val="E5E1DA"/>
                </a:solidFill>
                <a:latin typeface="Lato"/>
                <a:ea typeface="Lato"/>
                <a:cs typeface="Lato"/>
                <a:sym typeface="Lato"/>
              </a:rPr>
              <a:t>Java Script</a:t>
            </a:r>
          </a:p>
          <a:p>
            <a:pPr marL="474979" lvl="1" indent="-237490" algn="l">
              <a:lnSpc>
                <a:spcPts val="3079"/>
              </a:lnSpc>
              <a:buFont typeface="Arial"/>
              <a:buChar char="•"/>
            </a:pPr>
            <a:r>
              <a:rPr lang="en-US" sz="2199">
                <a:solidFill>
                  <a:srgbClr val="E5E1DA"/>
                </a:solidFill>
                <a:latin typeface="Lato"/>
                <a:ea typeface="Lato"/>
                <a:cs typeface="Lato"/>
                <a:sym typeface="Lato"/>
              </a:rPr>
              <a:t>React</a:t>
            </a:r>
          </a:p>
        </p:txBody>
      </p:sp>
      <p:sp>
        <p:nvSpPr>
          <p:cNvPr id="13" name="TextBox 13"/>
          <p:cNvSpPr txBox="1"/>
          <p:nvPr/>
        </p:nvSpPr>
        <p:spPr>
          <a:xfrm>
            <a:off x="1028700" y="858846"/>
            <a:ext cx="8115300"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TECHNOLOGY STACK</a:t>
            </a:r>
          </a:p>
        </p:txBody>
      </p:sp>
      <p:sp>
        <p:nvSpPr>
          <p:cNvPr id="14" name="TextBox 14"/>
          <p:cNvSpPr txBox="1"/>
          <p:nvPr/>
        </p:nvSpPr>
        <p:spPr>
          <a:xfrm>
            <a:off x="5532055" y="5540838"/>
            <a:ext cx="3220434" cy="43180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Backend&amp; Security</a:t>
            </a:r>
          </a:p>
        </p:txBody>
      </p:sp>
      <p:sp>
        <p:nvSpPr>
          <p:cNvPr id="15" name="TextBox 15"/>
          <p:cNvSpPr txBox="1"/>
          <p:nvPr/>
        </p:nvSpPr>
        <p:spPr>
          <a:xfrm>
            <a:off x="5296893" y="6532880"/>
            <a:ext cx="3253027" cy="3506470"/>
          </a:xfrm>
          <a:prstGeom prst="rect">
            <a:avLst/>
          </a:prstGeom>
        </p:spPr>
        <p:txBody>
          <a:bodyPr lIns="0" tIns="0" rIns="0" bIns="0" rtlCol="0" anchor="t">
            <a:spAutoFit/>
          </a:bodyPr>
          <a:lstStyle/>
          <a:p>
            <a:pPr marL="474979" lvl="1" indent="-237490" algn="l">
              <a:lnSpc>
                <a:spcPts val="3079"/>
              </a:lnSpc>
              <a:buFont typeface="Arial"/>
              <a:buChar char="•"/>
            </a:pPr>
            <a:r>
              <a:rPr lang="en-US" sz="2199">
                <a:solidFill>
                  <a:srgbClr val="E5E1DA"/>
                </a:solidFill>
                <a:latin typeface="Lato"/>
                <a:ea typeface="Lato"/>
                <a:cs typeface="Lato"/>
                <a:sym typeface="Lato"/>
              </a:rPr>
              <a:t>Node.js</a:t>
            </a:r>
          </a:p>
          <a:p>
            <a:pPr marL="474979" lvl="1" indent="-237490" algn="l">
              <a:lnSpc>
                <a:spcPts val="3079"/>
              </a:lnSpc>
              <a:buFont typeface="Arial"/>
              <a:buChar char="•"/>
            </a:pPr>
            <a:r>
              <a:rPr lang="en-US" sz="2199">
                <a:solidFill>
                  <a:srgbClr val="E5E1DA"/>
                </a:solidFill>
                <a:latin typeface="Lato"/>
                <a:ea typeface="Lato"/>
                <a:cs typeface="Lato"/>
                <a:sym typeface="Lato"/>
              </a:rPr>
              <a:t>Express.js</a:t>
            </a:r>
          </a:p>
          <a:p>
            <a:pPr marL="474979" lvl="1" indent="-237490" algn="l">
              <a:lnSpc>
                <a:spcPts val="3079"/>
              </a:lnSpc>
              <a:buFont typeface="Arial"/>
              <a:buChar char="•"/>
            </a:pPr>
            <a:r>
              <a:rPr lang="en-US" sz="2199">
                <a:solidFill>
                  <a:srgbClr val="E5E1DA"/>
                </a:solidFill>
                <a:latin typeface="Lato"/>
                <a:ea typeface="Lato"/>
                <a:cs typeface="Lato"/>
                <a:sym typeface="Lato"/>
              </a:rPr>
              <a:t>JWT </a:t>
            </a:r>
          </a:p>
          <a:p>
            <a:pPr marL="474979" lvl="1" indent="-237490" algn="l">
              <a:lnSpc>
                <a:spcPts val="3079"/>
              </a:lnSpc>
              <a:buFont typeface="Arial"/>
              <a:buChar char="•"/>
            </a:pPr>
            <a:r>
              <a:rPr lang="en-US" sz="2199">
                <a:solidFill>
                  <a:srgbClr val="E5E1DA"/>
                </a:solidFill>
                <a:latin typeface="Lato"/>
                <a:ea typeface="Lato"/>
                <a:cs typeface="Lato"/>
                <a:sym typeface="Lato"/>
              </a:rPr>
              <a:t>JSON Web Token </a:t>
            </a:r>
          </a:p>
          <a:p>
            <a:pPr marL="474979" lvl="1" indent="-237490" algn="l">
              <a:lnSpc>
                <a:spcPts val="3079"/>
              </a:lnSpc>
              <a:buFont typeface="Arial"/>
              <a:buChar char="•"/>
            </a:pPr>
            <a:r>
              <a:rPr lang="en-US" sz="2199">
                <a:solidFill>
                  <a:srgbClr val="E5E1DA"/>
                </a:solidFill>
                <a:latin typeface="Lato"/>
                <a:ea typeface="Lato"/>
                <a:cs typeface="Lato"/>
                <a:sym typeface="Lato"/>
              </a:rPr>
              <a:t>Bcrypt (password Hashing)</a:t>
            </a:r>
          </a:p>
          <a:p>
            <a:pPr marL="474979" lvl="1" indent="-237490" algn="l">
              <a:lnSpc>
                <a:spcPts val="3079"/>
              </a:lnSpc>
              <a:buFont typeface="Arial"/>
              <a:buChar char="•"/>
            </a:pPr>
            <a:r>
              <a:rPr lang="en-US" sz="2199">
                <a:solidFill>
                  <a:srgbClr val="E5E1DA"/>
                </a:solidFill>
                <a:latin typeface="Lato"/>
                <a:ea typeface="Lato"/>
                <a:cs typeface="Lato"/>
                <a:sym typeface="Lato"/>
              </a:rPr>
              <a:t>Dynamo DB</a:t>
            </a:r>
          </a:p>
          <a:p>
            <a:pPr marL="474979" lvl="1" indent="-237490" algn="l">
              <a:lnSpc>
                <a:spcPts val="3079"/>
              </a:lnSpc>
              <a:buFont typeface="Arial"/>
              <a:buChar char="•"/>
            </a:pPr>
            <a:r>
              <a:rPr lang="en-US" sz="2199">
                <a:solidFill>
                  <a:srgbClr val="E5E1DA"/>
                </a:solidFill>
                <a:latin typeface="Lato"/>
                <a:ea typeface="Lato"/>
                <a:cs typeface="Lato"/>
                <a:sym typeface="Lato"/>
              </a:rPr>
              <a:t>CORSE (Gateway For Backend)</a:t>
            </a:r>
          </a:p>
        </p:txBody>
      </p:sp>
      <p:sp>
        <p:nvSpPr>
          <p:cNvPr id="16" name="TextBox 16"/>
          <p:cNvSpPr txBox="1"/>
          <p:nvPr/>
        </p:nvSpPr>
        <p:spPr>
          <a:xfrm>
            <a:off x="9568105" y="5540838"/>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Infrastructure &amp; Dev Tools</a:t>
            </a:r>
          </a:p>
        </p:txBody>
      </p:sp>
      <p:sp>
        <p:nvSpPr>
          <p:cNvPr id="17" name="TextBox 17"/>
          <p:cNvSpPr txBox="1"/>
          <p:nvPr/>
        </p:nvSpPr>
        <p:spPr>
          <a:xfrm>
            <a:off x="9435745" y="6532880"/>
            <a:ext cx="3253027" cy="3115945"/>
          </a:xfrm>
          <a:prstGeom prst="rect">
            <a:avLst/>
          </a:prstGeom>
        </p:spPr>
        <p:txBody>
          <a:bodyPr lIns="0" tIns="0" rIns="0" bIns="0" rtlCol="0" anchor="t">
            <a:spAutoFit/>
          </a:bodyPr>
          <a:lstStyle/>
          <a:p>
            <a:pPr marL="474979" lvl="1" indent="-237490" algn="l">
              <a:lnSpc>
                <a:spcPts val="3079"/>
              </a:lnSpc>
              <a:buFont typeface="Arial"/>
              <a:buChar char="•"/>
            </a:pPr>
            <a:r>
              <a:rPr lang="en-US" sz="2199">
                <a:solidFill>
                  <a:srgbClr val="E5E1DA"/>
                </a:solidFill>
                <a:latin typeface="Lato"/>
                <a:ea typeface="Lato"/>
                <a:cs typeface="Lato"/>
                <a:sym typeface="Lato"/>
              </a:rPr>
              <a:t>EC2</a:t>
            </a:r>
          </a:p>
          <a:p>
            <a:pPr marL="474979" lvl="1" indent="-237490" algn="l">
              <a:lnSpc>
                <a:spcPts val="3079"/>
              </a:lnSpc>
              <a:buFont typeface="Arial"/>
              <a:buChar char="•"/>
            </a:pPr>
            <a:r>
              <a:rPr lang="en-US" sz="2199">
                <a:solidFill>
                  <a:srgbClr val="E5E1DA"/>
                </a:solidFill>
                <a:latin typeface="Lato"/>
                <a:ea typeface="Lato"/>
                <a:cs typeface="Lato"/>
                <a:sym typeface="Lato"/>
              </a:rPr>
              <a:t>PM2</a:t>
            </a:r>
          </a:p>
          <a:p>
            <a:pPr marL="474979" lvl="1" indent="-237490" algn="l">
              <a:lnSpc>
                <a:spcPts val="3079"/>
              </a:lnSpc>
              <a:buFont typeface="Arial"/>
              <a:buChar char="•"/>
            </a:pPr>
            <a:r>
              <a:rPr lang="en-US" sz="2199">
                <a:solidFill>
                  <a:srgbClr val="E5E1DA"/>
                </a:solidFill>
                <a:latin typeface="Lato"/>
                <a:ea typeface="Lato"/>
                <a:cs typeface="Lato"/>
                <a:sym typeface="Lato"/>
              </a:rPr>
              <a:t>ALB (Application Load Balncer)</a:t>
            </a:r>
          </a:p>
          <a:p>
            <a:pPr marL="474979" lvl="1" indent="-237490" algn="l">
              <a:lnSpc>
                <a:spcPts val="3079"/>
              </a:lnSpc>
              <a:buFont typeface="Arial"/>
              <a:buChar char="•"/>
            </a:pPr>
            <a:r>
              <a:rPr lang="en-US" sz="2199">
                <a:solidFill>
                  <a:srgbClr val="E5E1DA"/>
                </a:solidFill>
                <a:latin typeface="Lato"/>
                <a:ea typeface="Lato"/>
                <a:cs typeface="Lato"/>
                <a:sym typeface="Lato"/>
              </a:rPr>
              <a:t>AWS Dynamo DB</a:t>
            </a:r>
          </a:p>
          <a:p>
            <a:pPr marL="474979" lvl="1" indent="-237490" algn="l">
              <a:lnSpc>
                <a:spcPts val="3079"/>
              </a:lnSpc>
              <a:buFont typeface="Arial"/>
              <a:buChar char="•"/>
            </a:pPr>
            <a:r>
              <a:rPr lang="en-US" sz="2199">
                <a:solidFill>
                  <a:srgbClr val="E5E1DA"/>
                </a:solidFill>
                <a:latin typeface="Lato"/>
                <a:ea typeface="Lato"/>
                <a:cs typeface="Lato"/>
                <a:sym typeface="Lato"/>
              </a:rPr>
              <a:t>Vs Code</a:t>
            </a:r>
          </a:p>
          <a:p>
            <a:pPr marL="474979" lvl="1" indent="-237490" algn="l">
              <a:lnSpc>
                <a:spcPts val="3079"/>
              </a:lnSpc>
              <a:buFont typeface="Arial"/>
              <a:buChar char="•"/>
            </a:pPr>
            <a:r>
              <a:rPr lang="en-US" sz="2199">
                <a:solidFill>
                  <a:srgbClr val="E5E1DA"/>
                </a:solidFill>
                <a:latin typeface="Lato"/>
                <a:ea typeface="Lato"/>
                <a:cs typeface="Lato"/>
                <a:sym typeface="Lato"/>
              </a:rPr>
              <a:t>Git</a:t>
            </a:r>
          </a:p>
          <a:p>
            <a:pPr algn="l">
              <a:lnSpc>
                <a:spcPts val="3079"/>
              </a:lnSpc>
              <a:spcBef>
                <a:spcPct val="0"/>
              </a:spcBef>
            </a:pPr>
            <a:endParaRPr lang="en-US" sz="2199">
              <a:solidFill>
                <a:srgbClr val="E5E1DA"/>
              </a:solidFill>
              <a:latin typeface="Lato"/>
              <a:ea typeface="Lato"/>
              <a:cs typeface="Lato"/>
              <a:sym typeface="Lato"/>
            </a:endParaRPr>
          </a:p>
        </p:txBody>
      </p:sp>
      <p:sp>
        <p:nvSpPr>
          <p:cNvPr id="18" name="TextBox 18"/>
          <p:cNvSpPr txBox="1"/>
          <p:nvPr/>
        </p:nvSpPr>
        <p:spPr>
          <a:xfrm>
            <a:off x="13604155" y="5540838"/>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Intelligence (AI Interface)</a:t>
            </a:r>
          </a:p>
        </p:txBody>
      </p:sp>
      <p:sp>
        <p:nvSpPr>
          <p:cNvPr id="19" name="TextBox 19"/>
          <p:cNvSpPr txBox="1"/>
          <p:nvPr/>
        </p:nvSpPr>
        <p:spPr>
          <a:xfrm>
            <a:off x="13571562" y="6532880"/>
            <a:ext cx="3253027" cy="1163320"/>
          </a:xfrm>
          <a:prstGeom prst="rect">
            <a:avLst/>
          </a:prstGeom>
        </p:spPr>
        <p:txBody>
          <a:bodyPr lIns="0" tIns="0" rIns="0" bIns="0" rtlCol="0" anchor="t">
            <a:spAutoFit/>
          </a:bodyPr>
          <a:lstStyle/>
          <a:p>
            <a:pPr algn="l">
              <a:lnSpc>
                <a:spcPts val="3079"/>
              </a:lnSpc>
            </a:pPr>
            <a:r>
              <a:rPr lang="en-US" sz="2199">
                <a:solidFill>
                  <a:srgbClr val="E5E1DA"/>
                </a:solidFill>
                <a:latin typeface="Lato"/>
                <a:ea typeface="Lato"/>
                <a:cs typeface="Lato"/>
                <a:sym typeface="Lato"/>
              </a:rPr>
              <a:t>Groq API</a:t>
            </a:r>
          </a:p>
          <a:p>
            <a:pPr algn="l">
              <a:lnSpc>
                <a:spcPts val="3079"/>
              </a:lnSpc>
              <a:spcBef>
                <a:spcPct val="0"/>
              </a:spcBef>
            </a:pPr>
            <a:r>
              <a:rPr lang="en-US" sz="2199">
                <a:solidFill>
                  <a:srgbClr val="E5E1DA"/>
                </a:solidFill>
                <a:latin typeface="Lato"/>
                <a:ea typeface="Lato"/>
                <a:cs typeface="Lato"/>
                <a:sym typeface="Lato"/>
              </a:rPr>
              <a:t>SDK ( For Our Frontend to talk to Groq API)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2318" flipV="1">
            <a:off x="13633298" y="-1827516"/>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sp>
      <p:sp>
        <p:nvSpPr>
          <p:cNvPr id="3" name="Freeform 3"/>
          <p:cNvSpPr/>
          <p:nvPr/>
        </p:nvSpPr>
        <p:spPr>
          <a:xfrm>
            <a:off x="-2147874" y="7962921"/>
            <a:ext cx="5747719" cy="3384081"/>
          </a:xfrm>
          <a:custGeom>
            <a:avLst/>
            <a:gdLst/>
            <a:ahLst/>
            <a:cxnLst/>
            <a:rect l="l" t="t" r="r" b="b"/>
            <a:pathLst>
              <a:path w="5747719" h="3384081">
                <a:moveTo>
                  <a:pt x="0" y="0"/>
                </a:moveTo>
                <a:lnTo>
                  <a:pt x="5747719" y="0"/>
                </a:lnTo>
                <a:lnTo>
                  <a:pt x="5747719" y="3384080"/>
                </a:lnTo>
                <a:lnTo>
                  <a:pt x="0" y="3384080"/>
                </a:lnTo>
                <a:lnTo>
                  <a:pt x="0" y="0"/>
                </a:lnTo>
                <a:close/>
              </a:path>
            </a:pathLst>
          </a:custGeom>
          <a:blipFill>
            <a:blip r:embed="rId3"/>
            <a:stretch>
              <a:fillRect l="-18302" b="-143185"/>
            </a:stretch>
          </a:blipFill>
        </p:spPr>
      </p:sp>
      <p:sp>
        <p:nvSpPr>
          <p:cNvPr id="4" name="Freeform 4"/>
          <p:cNvSpPr/>
          <p:nvPr/>
        </p:nvSpPr>
        <p:spPr>
          <a:xfrm>
            <a:off x="14977667" y="1839074"/>
            <a:ext cx="896420" cy="896420"/>
          </a:xfrm>
          <a:custGeom>
            <a:avLst/>
            <a:gdLst/>
            <a:ahLst/>
            <a:cxnLst/>
            <a:rect l="l" t="t" r="r" b="b"/>
            <a:pathLst>
              <a:path w="896420" h="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725985" y="2060966"/>
            <a:ext cx="13897607" cy="7417848"/>
          </a:xfrm>
          <a:custGeom>
            <a:avLst/>
            <a:gdLst/>
            <a:ahLst/>
            <a:cxnLst/>
            <a:rect l="l" t="t" r="r" b="b"/>
            <a:pathLst>
              <a:path w="13897607" h="7417848">
                <a:moveTo>
                  <a:pt x="0" y="0"/>
                </a:moveTo>
                <a:lnTo>
                  <a:pt x="13897608" y="0"/>
                </a:lnTo>
                <a:lnTo>
                  <a:pt x="13897608" y="7417848"/>
                </a:lnTo>
                <a:lnTo>
                  <a:pt x="0" y="7417848"/>
                </a:lnTo>
                <a:lnTo>
                  <a:pt x="0" y="0"/>
                </a:lnTo>
                <a:close/>
              </a:path>
            </a:pathLst>
          </a:custGeom>
          <a:blipFill>
            <a:blip r:embed="rId6"/>
            <a:stretch>
              <a:fillRect/>
            </a:stretch>
          </a:blipFill>
        </p:spPr>
      </p:sp>
      <p:sp>
        <p:nvSpPr>
          <p:cNvPr id="6" name="TextBox 6"/>
          <p:cNvSpPr txBox="1"/>
          <p:nvPr/>
        </p:nvSpPr>
        <p:spPr>
          <a:xfrm>
            <a:off x="725985" y="713019"/>
            <a:ext cx="11502276" cy="1050925"/>
          </a:xfrm>
          <a:prstGeom prst="rect">
            <a:avLst/>
          </a:prstGeom>
        </p:spPr>
        <p:txBody>
          <a:bodyPr lIns="0" tIns="0" rIns="0" bIns="0" rtlCol="0" anchor="t">
            <a:spAutoFit/>
          </a:bodyPr>
          <a:lstStyle/>
          <a:p>
            <a:pPr algn="l">
              <a:lnSpc>
                <a:spcPts val="7699"/>
              </a:lnSpc>
            </a:pPr>
            <a:r>
              <a:rPr lang="en-US" sz="6999" b="1">
                <a:solidFill>
                  <a:srgbClr val="FBF9F1"/>
                </a:solidFill>
                <a:latin typeface="Poppins Bold"/>
                <a:ea typeface="Poppins Bold"/>
                <a:cs typeface="Poppins Bold"/>
                <a:sym typeface="Poppins Bold"/>
              </a:rPr>
              <a:t>ARCHITECTURE DIAGRAM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7" name="Freeform 7"/>
          <p:cNvSpPr/>
          <p:nvPr/>
        </p:nvSpPr>
        <p:spPr>
          <a:xfrm>
            <a:off x="8574588" y="733760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8" name="Freeform 8"/>
          <p:cNvSpPr/>
          <p:nvPr/>
        </p:nvSpPr>
        <p:spPr>
          <a:xfrm>
            <a:off x="1028700" y="8912007"/>
            <a:ext cx="896420" cy="896420"/>
          </a:xfrm>
          <a:custGeom>
            <a:avLst/>
            <a:gdLst/>
            <a:ahLst/>
            <a:cxnLst/>
            <a:rect l="l" t="t" r="r" b="b"/>
            <a:pathLst>
              <a:path w="896420" h="896420">
                <a:moveTo>
                  <a:pt x="0" y="0"/>
                </a:moveTo>
                <a:lnTo>
                  <a:pt x="896420" y="0"/>
                </a:lnTo>
                <a:lnTo>
                  <a:pt x="896420" y="896421"/>
                </a:lnTo>
                <a:lnTo>
                  <a:pt x="0" y="89642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sp>
      <p:sp>
        <p:nvSpPr>
          <p:cNvPr id="10" name="TextBox 10"/>
          <p:cNvSpPr txBox="1"/>
          <p:nvPr/>
        </p:nvSpPr>
        <p:spPr>
          <a:xfrm>
            <a:off x="9798106" y="869632"/>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Model (Data And Logic)</a:t>
            </a:r>
          </a:p>
        </p:txBody>
      </p:sp>
      <p:sp>
        <p:nvSpPr>
          <p:cNvPr id="11" name="TextBox 11"/>
          <p:cNvSpPr txBox="1"/>
          <p:nvPr/>
        </p:nvSpPr>
        <p:spPr>
          <a:xfrm>
            <a:off x="9798106" y="1631944"/>
            <a:ext cx="7461194" cy="1663065"/>
          </a:xfrm>
          <a:prstGeom prst="rect">
            <a:avLst/>
          </a:prstGeom>
        </p:spPr>
        <p:txBody>
          <a:bodyPr lIns="0" tIns="0" rIns="0" bIns="0" rtlCol="0" anchor="t">
            <a:spAutoFit/>
          </a:bodyPr>
          <a:lstStyle/>
          <a:p>
            <a:pPr algn="l">
              <a:lnSpc>
                <a:spcPts val="3359"/>
              </a:lnSpc>
              <a:spcBef>
                <a:spcPct val="0"/>
              </a:spcBef>
            </a:pPr>
            <a:r>
              <a:rPr lang="en-US" sz="2400">
                <a:solidFill>
                  <a:srgbClr val="E5E1DA"/>
                </a:solidFill>
                <a:latin typeface="Lato"/>
                <a:ea typeface="Lato"/>
                <a:cs typeface="Lato"/>
                <a:sym typeface="Lato"/>
              </a:rPr>
              <a:t>It manages the "truth" of the application. It doesn't care what the website looks like; it only cares about taking text, sending it to the AI, and getting a valid response back.</a:t>
            </a:r>
          </a:p>
        </p:txBody>
      </p:sp>
      <p:sp>
        <p:nvSpPr>
          <p:cNvPr id="12" name="TextBox 12"/>
          <p:cNvSpPr txBox="1"/>
          <p:nvPr/>
        </p:nvSpPr>
        <p:spPr>
          <a:xfrm>
            <a:off x="1028700" y="6059170"/>
            <a:ext cx="6340926" cy="26003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SOFTWARE ARCHITECTURAL PATTERN</a:t>
            </a:r>
          </a:p>
        </p:txBody>
      </p:sp>
      <p:sp>
        <p:nvSpPr>
          <p:cNvPr id="13" name="TextBox 13"/>
          <p:cNvSpPr txBox="1"/>
          <p:nvPr/>
        </p:nvSpPr>
        <p:spPr>
          <a:xfrm>
            <a:off x="9798106" y="3995893"/>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The View</a:t>
            </a:r>
          </a:p>
        </p:txBody>
      </p:sp>
      <p:sp>
        <p:nvSpPr>
          <p:cNvPr id="14" name="TextBox 14"/>
          <p:cNvSpPr txBox="1"/>
          <p:nvPr/>
        </p:nvSpPr>
        <p:spPr>
          <a:xfrm>
            <a:off x="9798106" y="4755988"/>
            <a:ext cx="7461194" cy="1243965"/>
          </a:xfrm>
          <a:prstGeom prst="rect">
            <a:avLst/>
          </a:prstGeom>
        </p:spPr>
        <p:txBody>
          <a:bodyPr lIns="0" tIns="0" rIns="0" bIns="0" rtlCol="0" anchor="t">
            <a:spAutoFit/>
          </a:bodyPr>
          <a:lstStyle/>
          <a:p>
            <a:pPr algn="l">
              <a:lnSpc>
                <a:spcPts val="3359"/>
              </a:lnSpc>
              <a:spcBef>
                <a:spcPct val="0"/>
              </a:spcBef>
            </a:pPr>
            <a:r>
              <a:rPr lang="en-US" sz="2400">
                <a:solidFill>
                  <a:srgbClr val="E5E1DA"/>
                </a:solidFill>
                <a:latin typeface="Lato"/>
                <a:ea typeface="Lato"/>
                <a:cs typeface="Lato"/>
                <a:sym typeface="Lato"/>
              </a:rPr>
              <a:t>This is the only part the user sees. It displays the notes, the chat bubbles, and the login forms. It "asks" the Controller for data but doesn't know how the AI works.</a:t>
            </a:r>
          </a:p>
        </p:txBody>
      </p:sp>
      <p:sp>
        <p:nvSpPr>
          <p:cNvPr id="15" name="TextBox 15"/>
          <p:cNvSpPr txBox="1"/>
          <p:nvPr/>
        </p:nvSpPr>
        <p:spPr>
          <a:xfrm>
            <a:off x="9798106" y="7306945"/>
            <a:ext cx="5199649" cy="464820"/>
          </a:xfrm>
          <a:prstGeom prst="rect">
            <a:avLst/>
          </a:prstGeom>
        </p:spPr>
        <p:txBody>
          <a:bodyPr lIns="0" tIns="0" rIns="0" bIns="0" rtlCol="0" anchor="t">
            <a:spAutoFit/>
          </a:bodyPr>
          <a:lstStyle/>
          <a:p>
            <a:pPr algn="l">
              <a:lnSpc>
                <a:spcPts val="3779"/>
              </a:lnSpc>
              <a:spcBef>
                <a:spcPct val="0"/>
              </a:spcBef>
            </a:pPr>
            <a:r>
              <a:rPr lang="en-US" sz="2700" b="1">
                <a:solidFill>
                  <a:srgbClr val="FFD944"/>
                </a:solidFill>
                <a:latin typeface="Lato Bold"/>
                <a:ea typeface="Lato Bold"/>
                <a:cs typeface="Lato Bold"/>
                <a:sym typeface="Lato Bold"/>
              </a:rPr>
              <a:t>The Controller</a:t>
            </a:r>
          </a:p>
        </p:txBody>
      </p:sp>
      <p:sp>
        <p:nvSpPr>
          <p:cNvPr id="16" name="TextBox 16"/>
          <p:cNvSpPr txBox="1"/>
          <p:nvPr/>
        </p:nvSpPr>
        <p:spPr>
          <a:xfrm>
            <a:off x="9798106" y="7918590"/>
            <a:ext cx="7461194" cy="2082165"/>
          </a:xfrm>
          <a:prstGeom prst="rect">
            <a:avLst/>
          </a:prstGeom>
        </p:spPr>
        <p:txBody>
          <a:bodyPr lIns="0" tIns="0" rIns="0" bIns="0" rtlCol="0" anchor="t">
            <a:spAutoFit/>
          </a:bodyPr>
          <a:lstStyle/>
          <a:p>
            <a:pPr algn="l">
              <a:lnSpc>
                <a:spcPts val="3359"/>
              </a:lnSpc>
              <a:spcBef>
                <a:spcPct val="0"/>
              </a:spcBef>
            </a:pPr>
            <a:r>
              <a:rPr lang="en-US" sz="2400">
                <a:solidFill>
                  <a:srgbClr val="E5E1DA"/>
                </a:solidFill>
                <a:latin typeface="Lato"/>
                <a:ea typeface="Lato"/>
                <a:cs typeface="Lato"/>
                <a:sym typeface="Lato"/>
              </a:rPr>
              <a:t>It acts as the middleman. When a user clicks "Chat" (View), the Controller receives that request, checks the JWT token (Model), calls the Groq API (Model), and then sends the result back to the browser to be displayed.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3" name="Freeform 3"/>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3"/>
            <a:stretch>
              <a:fillRect l="-18302" b="-143185"/>
            </a:stretch>
          </a:blipFill>
        </p:spPr>
      </p:sp>
      <p:sp>
        <p:nvSpPr>
          <p:cNvPr id="4" name="Freeform 4"/>
          <p:cNvSpPr/>
          <p:nvPr/>
        </p:nvSpPr>
        <p:spPr>
          <a:xfrm>
            <a:off x="7196037" y="86078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AutoShape 5"/>
          <p:cNvSpPr/>
          <p:nvPr/>
        </p:nvSpPr>
        <p:spPr>
          <a:xfrm flipV="1">
            <a:off x="10553642" y="4542688"/>
            <a:ext cx="2313163" cy="1465454"/>
          </a:xfrm>
          <a:prstGeom prst="line">
            <a:avLst/>
          </a:prstGeom>
          <a:ln w="38100" cap="flat">
            <a:solidFill>
              <a:srgbClr val="FFD944"/>
            </a:solidFill>
            <a:prstDash val="solid"/>
            <a:headEnd type="none" w="sm" len="sm"/>
            <a:tailEnd type="none" w="sm" len="sm"/>
          </a:ln>
        </p:spPr>
      </p:sp>
      <p:sp>
        <p:nvSpPr>
          <p:cNvPr id="6" name="Freeform 6"/>
          <p:cNvSpPr/>
          <p:nvPr/>
        </p:nvSpPr>
        <p:spPr>
          <a:xfrm>
            <a:off x="1028700" y="2936249"/>
            <a:ext cx="11838105" cy="5341945"/>
          </a:xfrm>
          <a:custGeom>
            <a:avLst/>
            <a:gdLst/>
            <a:ahLst/>
            <a:cxnLst/>
            <a:rect l="l" t="t" r="r" b="b"/>
            <a:pathLst>
              <a:path w="11838105" h="5341945">
                <a:moveTo>
                  <a:pt x="0" y="0"/>
                </a:moveTo>
                <a:lnTo>
                  <a:pt x="11838105" y="0"/>
                </a:lnTo>
                <a:lnTo>
                  <a:pt x="11838105" y="5341946"/>
                </a:lnTo>
                <a:lnTo>
                  <a:pt x="0" y="5341946"/>
                </a:lnTo>
                <a:lnTo>
                  <a:pt x="0" y="0"/>
                </a:lnTo>
                <a:close/>
              </a:path>
            </a:pathLst>
          </a:custGeom>
          <a:blipFill>
            <a:blip r:embed="rId6"/>
            <a:stretch>
              <a:fillRect/>
            </a:stretch>
          </a:blipFill>
        </p:spPr>
      </p:sp>
      <p:sp>
        <p:nvSpPr>
          <p:cNvPr id="7" name="TextBox 7"/>
          <p:cNvSpPr txBox="1"/>
          <p:nvPr/>
        </p:nvSpPr>
        <p:spPr>
          <a:xfrm>
            <a:off x="942975" y="1440377"/>
            <a:ext cx="9105896"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LOGIN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sp>
      <p:sp>
        <p:nvSpPr>
          <p:cNvPr id="3" name="Freeform 3"/>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3"/>
            <a:stretch>
              <a:fillRect l="-18302" b="-143185"/>
            </a:stretch>
          </a:blipFill>
        </p:spPr>
      </p:sp>
      <p:sp>
        <p:nvSpPr>
          <p:cNvPr id="4" name="Freeform 4"/>
          <p:cNvSpPr/>
          <p:nvPr/>
        </p:nvSpPr>
        <p:spPr>
          <a:xfrm>
            <a:off x="7196037" y="86078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a:off x="942975" y="3067017"/>
            <a:ext cx="11301259" cy="5142073"/>
          </a:xfrm>
          <a:custGeom>
            <a:avLst/>
            <a:gdLst/>
            <a:ahLst/>
            <a:cxnLst/>
            <a:rect l="l" t="t" r="r" b="b"/>
            <a:pathLst>
              <a:path w="11301259" h="5142073">
                <a:moveTo>
                  <a:pt x="0" y="0"/>
                </a:moveTo>
                <a:lnTo>
                  <a:pt x="11301259" y="0"/>
                </a:lnTo>
                <a:lnTo>
                  <a:pt x="11301259" y="5142073"/>
                </a:lnTo>
                <a:lnTo>
                  <a:pt x="0" y="5142073"/>
                </a:lnTo>
                <a:lnTo>
                  <a:pt x="0" y="0"/>
                </a:lnTo>
                <a:close/>
              </a:path>
            </a:pathLst>
          </a:custGeom>
          <a:blipFill>
            <a:blip r:embed="rId6"/>
            <a:stretch>
              <a:fillRect/>
            </a:stretch>
          </a:blipFill>
        </p:spPr>
      </p:sp>
      <p:sp>
        <p:nvSpPr>
          <p:cNvPr id="6" name="TextBox 6"/>
          <p:cNvSpPr txBox="1"/>
          <p:nvPr/>
        </p:nvSpPr>
        <p:spPr>
          <a:xfrm>
            <a:off x="942975" y="1440377"/>
            <a:ext cx="9105896"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HOME PAGE UI</a:t>
            </a:r>
          </a:p>
        </p:txBody>
      </p:sp>
      <p:grpSp>
        <p:nvGrpSpPr>
          <p:cNvPr id="7" name="Group 7"/>
          <p:cNvGrpSpPr/>
          <p:nvPr/>
        </p:nvGrpSpPr>
        <p:grpSpPr>
          <a:xfrm>
            <a:off x="12866805" y="3941875"/>
            <a:ext cx="3396484" cy="1201625"/>
            <a:chOff x="0" y="0"/>
            <a:chExt cx="894547" cy="316477"/>
          </a:xfrm>
        </p:grpSpPr>
        <p:sp>
          <p:nvSpPr>
            <p:cNvPr id="8" name="Freeform 8"/>
            <p:cNvSpPr/>
            <p:nvPr/>
          </p:nvSpPr>
          <p:spPr>
            <a:xfrm>
              <a:off x="0" y="0"/>
              <a:ext cx="894547" cy="316477"/>
            </a:xfrm>
            <a:custGeom>
              <a:avLst/>
              <a:gdLst/>
              <a:ahLst/>
              <a:cxnLst/>
              <a:rect l="l" t="t" r="r" b="b"/>
              <a:pathLst>
                <a:path w="894547" h="316477">
                  <a:moveTo>
                    <a:pt x="38750" y="0"/>
                  </a:moveTo>
                  <a:lnTo>
                    <a:pt x="855798" y="0"/>
                  </a:lnTo>
                  <a:cubicBezTo>
                    <a:pt x="866075" y="0"/>
                    <a:pt x="875931" y="4083"/>
                    <a:pt x="883198" y="11350"/>
                  </a:cubicBezTo>
                  <a:cubicBezTo>
                    <a:pt x="890465" y="18616"/>
                    <a:pt x="894547" y="28473"/>
                    <a:pt x="894547" y="38750"/>
                  </a:cubicBezTo>
                  <a:lnTo>
                    <a:pt x="894547" y="277728"/>
                  </a:lnTo>
                  <a:cubicBezTo>
                    <a:pt x="894547" y="299129"/>
                    <a:pt x="877198" y="316477"/>
                    <a:pt x="855798" y="316477"/>
                  </a:cubicBezTo>
                  <a:lnTo>
                    <a:pt x="38750" y="316477"/>
                  </a:lnTo>
                  <a:cubicBezTo>
                    <a:pt x="17349" y="316477"/>
                    <a:pt x="0" y="299129"/>
                    <a:pt x="0" y="277728"/>
                  </a:cubicBezTo>
                  <a:lnTo>
                    <a:pt x="0" y="38750"/>
                  </a:lnTo>
                  <a:cubicBezTo>
                    <a:pt x="0" y="17349"/>
                    <a:pt x="17349" y="0"/>
                    <a:pt x="38750" y="0"/>
                  </a:cubicBezTo>
                  <a:close/>
                </a:path>
              </a:pathLst>
            </a:custGeom>
            <a:solidFill>
              <a:srgbClr val="FFD944"/>
            </a:solidFill>
          </p:spPr>
        </p:sp>
        <p:sp>
          <p:nvSpPr>
            <p:cNvPr id="9" name="TextBox 9"/>
            <p:cNvSpPr txBox="1"/>
            <p:nvPr/>
          </p:nvSpPr>
          <p:spPr>
            <a:xfrm>
              <a:off x="0" y="-76200"/>
              <a:ext cx="894547" cy="392677"/>
            </a:xfrm>
            <a:prstGeom prst="rect">
              <a:avLst/>
            </a:prstGeom>
          </p:spPr>
          <p:txBody>
            <a:bodyPr lIns="50800" tIns="50800" rIns="50800" bIns="50800" rtlCol="0" anchor="ctr"/>
            <a:lstStyle/>
            <a:p>
              <a:pPr algn="ctr">
                <a:lnSpc>
                  <a:spcPts val="5179"/>
                </a:lnSpc>
              </a:pPr>
              <a:r>
                <a:rPr lang="en-US" sz="3699">
                  <a:solidFill>
                    <a:srgbClr val="000000"/>
                  </a:solidFill>
                  <a:latin typeface="Lato"/>
                  <a:ea typeface="Lato"/>
                  <a:cs typeface="Lato"/>
                  <a:sym typeface="Lato"/>
                </a:rPr>
                <a:t>AI Chatbot</a:t>
              </a:r>
            </a:p>
          </p:txBody>
        </p:sp>
      </p:grpSp>
      <p:grpSp>
        <p:nvGrpSpPr>
          <p:cNvPr id="10" name="Group 10"/>
          <p:cNvGrpSpPr/>
          <p:nvPr/>
        </p:nvGrpSpPr>
        <p:grpSpPr>
          <a:xfrm>
            <a:off x="2890172" y="8607890"/>
            <a:ext cx="3396484" cy="1201625"/>
            <a:chOff x="0" y="0"/>
            <a:chExt cx="894547" cy="316477"/>
          </a:xfrm>
        </p:grpSpPr>
        <p:sp>
          <p:nvSpPr>
            <p:cNvPr id="11" name="Freeform 11"/>
            <p:cNvSpPr/>
            <p:nvPr/>
          </p:nvSpPr>
          <p:spPr>
            <a:xfrm>
              <a:off x="0" y="0"/>
              <a:ext cx="894547" cy="316477"/>
            </a:xfrm>
            <a:custGeom>
              <a:avLst/>
              <a:gdLst/>
              <a:ahLst/>
              <a:cxnLst/>
              <a:rect l="l" t="t" r="r" b="b"/>
              <a:pathLst>
                <a:path w="894547" h="316477">
                  <a:moveTo>
                    <a:pt x="38750" y="0"/>
                  </a:moveTo>
                  <a:lnTo>
                    <a:pt x="855798" y="0"/>
                  </a:lnTo>
                  <a:cubicBezTo>
                    <a:pt x="866075" y="0"/>
                    <a:pt x="875931" y="4083"/>
                    <a:pt x="883198" y="11350"/>
                  </a:cubicBezTo>
                  <a:cubicBezTo>
                    <a:pt x="890465" y="18616"/>
                    <a:pt x="894547" y="28473"/>
                    <a:pt x="894547" y="38750"/>
                  </a:cubicBezTo>
                  <a:lnTo>
                    <a:pt x="894547" y="277728"/>
                  </a:lnTo>
                  <a:cubicBezTo>
                    <a:pt x="894547" y="299129"/>
                    <a:pt x="877198" y="316477"/>
                    <a:pt x="855798" y="316477"/>
                  </a:cubicBezTo>
                  <a:lnTo>
                    <a:pt x="38750" y="316477"/>
                  </a:lnTo>
                  <a:cubicBezTo>
                    <a:pt x="17349" y="316477"/>
                    <a:pt x="0" y="299129"/>
                    <a:pt x="0" y="277728"/>
                  </a:cubicBezTo>
                  <a:lnTo>
                    <a:pt x="0" y="38750"/>
                  </a:lnTo>
                  <a:cubicBezTo>
                    <a:pt x="0" y="17349"/>
                    <a:pt x="17349" y="0"/>
                    <a:pt x="38750" y="0"/>
                  </a:cubicBezTo>
                  <a:close/>
                </a:path>
              </a:pathLst>
            </a:custGeom>
            <a:solidFill>
              <a:srgbClr val="FFD944"/>
            </a:solidFill>
          </p:spPr>
        </p:sp>
        <p:sp>
          <p:nvSpPr>
            <p:cNvPr id="12" name="TextBox 12"/>
            <p:cNvSpPr txBox="1"/>
            <p:nvPr/>
          </p:nvSpPr>
          <p:spPr>
            <a:xfrm>
              <a:off x="0" y="-76200"/>
              <a:ext cx="894547" cy="392677"/>
            </a:xfrm>
            <a:prstGeom prst="rect">
              <a:avLst/>
            </a:prstGeom>
          </p:spPr>
          <p:txBody>
            <a:bodyPr lIns="50800" tIns="50800" rIns="50800" bIns="50800" rtlCol="0" anchor="ctr"/>
            <a:lstStyle/>
            <a:p>
              <a:pPr algn="ctr">
                <a:lnSpc>
                  <a:spcPts val="5179"/>
                </a:lnSpc>
              </a:pPr>
              <a:r>
                <a:rPr lang="en-US" sz="3699">
                  <a:solidFill>
                    <a:srgbClr val="000000"/>
                  </a:solidFill>
                  <a:latin typeface="Lato"/>
                  <a:ea typeface="Lato"/>
                  <a:cs typeface="Lato"/>
                  <a:sym typeface="Lato"/>
                </a:rPr>
                <a:t>SideBar</a:t>
              </a:r>
            </a:p>
          </p:txBody>
        </p:sp>
      </p:grpSp>
      <p:grpSp>
        <p:nvGrpSpPr>
          <p:cNvPr id="13" name="Group 13"/>
          <p:cNvGrpSpPr/>
          <p:nvPr/>
        </p:nvGrpSpPr>
        <p:grpSpPr>
          <a:xfrm>
            <a:off x="8751322" y="8453336"/>
            <a:ext cx="3396484" cy="1201625"/>
            <a:chOff x="0" y="0"/>
            <a:chExt cx="894547" cy="316477"/>
          </a:xfrm>
        </p:grpSpPr>
        <p:sp>
          <p:nvSpPr>
            <p:cNvPr id="14" name="Freeform 14"/>
            <p:cNvSpPr/>
            <p:nvPr/>
          </p:nvSpPr>
          <p:spPr>
            <a:xfrm>
              <a:off x="0" y="0"/>
              <a:ext cx="894547" cy="316477"/>
            </a:xfrm>
            <a:custGeom>
              <a:avLst/>
              <a:gdLst/>
              <a:ahLst/>
              <a:cxnLst/>
              <a:rect l="l" t="t" r="r" b="b"/>
              <a:pathLst>
                <a:path w="894547" h="316477">
                  <a:moveTo>
                    <a:pt x="38750" y="0"/>
                  </a:moveTo>
                  <a:lnTo>
                    <a:pt x="855798" y="0"/>
                  </a:lnTo>
                  <a:cubicBezTo>
                    <a:pt x="866075" y="0"/>
                    <a:pt x="875931" y="4083"/>
                    <a:pt x="883198" y="11350"/>
                  </a:cubicBezTo>
                  <a:cubicBezTo>
                    <a:pt x="890465" y="18616"/>
                    <a:pt x="894547" y="28473"/>
                    <a:pt x="894547" y="38750"/>
                  </a:cubicBezTo>
                  <a:lnTo>
                    <a:pt x="894547" y="277728"/>
                  </a:lnTo>
                  <a:cubicBezTo>
                    <a:pt x="894547" y="299129"/>
                    <a:pt x="877198" y="316477"/>
                    <a:pt x="855798" y="316477"/>
                  </a:cubicBezTo>
                  <a:lnTo>
                    <a:pt x="38750" y="316477"/>
                  </a:lnTo>
                  <a:cubicBezTo>
                    <a:pt x="17349" y="316477"/>
                    <a:pt x="0" y="299129"/>
                    <a:pt x="0" y="277728"/>
                  </a:cubicBezTo>
                  <a:lnTo>
                    <a:pt x="0" y="38750"/>
                  </a:lnTo>
                  <a:cubicBezTo>
                    <a:pt x="0" y="17349"/>
                    <a:pt x="17349" y="0"/>
                    <a:pt x="38750" y="0"/>
                  </a:cubicBezTo>
                  <a:close/>
                </a:path>
              </a:pathLst>
            </a:custGeom>
            <a:solidFill>
              <a:srgbClr val="FFD944"/>
            </a:solidFill>
          </p:spPr>
        </p:sp>
        <p:sp>
          <p:nvSpPr>
            <p:cNvPr id="15" name="TextBox 15"/>
            <p:cNvSpPr txBox="1"/>
            <p:nvPr/>
          </p:nvSpPr>
          <p:spPr>
            <a:xfrm>
              <a:off x="0" y="-76200"/>
              <a:ext cx="894547" cy="392677"/>
            </a:xfrm>
            <a:prstGeom prst="rect">
              <a:avLst/>
            </a:prstGeom>
          </p:spPr>
          <p:txBody>
            <a:bodyPr lIns="50800" tIns="50800" rIns="50800" bIns="50800" rtlCol="0" anchor="ctr"/>
            <a:lstStyle/>
            <a:p>
              <a:pPr algn="ctr">
                <a:lnSpc>
                  <a:spcPts val="5179"/>
                </a:lnSpc>
              </a:pPr>
              <a:r>
                <a:rPr lang="en-US" sz="3699">
                  <a:solidFill>
                    <a:srgbClr val="000000"/>
                  </a:solidFill>
                  <a:latin typeface="Lato"/>
                  <a:ea typeface="Lato"/>
                  <a:cs typeface="Lato"/>
                  <a:sym typeface="Lato"/>
                </a:rPr>
                <a:t>Note Page</a:t>
              </a:r>
            </a:p>
          </p:txBody>
        </p:sp>
      </p:grpSp>
      <p:sp>
        <p:nvSpPr>
          <p:cNvPr id="16" name="AutoShape 16"/>
          <p:cNvSpPr/>
          <p:nvPr/>
        </p:nvSpPr>
        <p:spPr>
          <a:xfrm flipV="1">
            <a:off x="10553642" y="4542688"/>
            <a:ext cx="2313163" cy="1465454"/>
          </a:xfrm>
          <a:prstGeom prst="line">
            <a:avLst/>
          </a:prstGeom>
          <a:ln w="38100" cap="flat">
            <a:solidFill>
              <a:srgbClr val="FFD944"/>
            </a:solidFill>
            <a:prstDash val="solid"/>
            <a:headEnd type="none" w="sm" len="sm"/>
            <a:tailEnd type="none" w="sm" len="sm"/>
          </a:ln>
        </p:spPr>
      </p:sp>
      <p:sp>
        <p:nvSpPr>
          <p:cNvPr id="17" name="AutoShape 17"/>
          <p:cNvSpPr/>
          <p:nvPr/>
        </p:nvSpPr>
        <p:spPr>
          <a:xfrm>
            <a:off x="6286656" y="6192311"/>
            <a:ext cx="4162908" cy="2261025"/>
          </a:xfrm>
          <a:prstGeom prst="line">
            <a:avLst/>
          </a:prstGeom>
          <a:ln w="38100" cap="flat">
            <a:solidFill>
              <a:srgbClr val="FFD944"/>
            </a:solidFill>
            <a:prstDash val="solid"/>
            <a:headEnd type="none" w="sm" len="sm"/>
            <a:tailEnd type="none" w="sm" len="sm"/>
          </a:ln>
        </p:spPr>
      </p:sp>
      <p:sp>
        <p:nvSpPr>
          <p:cNvPr id="18" name="AutoShape 18"/>
          <p:cNvSpPr/>
          <p:nvPr/>
        </p:nvSpPr>
        <p:spPr>
          <a:xfrm>
            <a:off x="1922599" y="5143500"/>
            <a:ext cx="2665816" cy="3376347"/>
          </a:xfrm>
          <a:prstGeom prst="line">
            <a:avLst/>
          </a:prstGeom>
          <a:ln w="38100" cap="flat">
            <a:solidFill>
              <a:srgbClr val="FFD944"/>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547</Words>
  <Application>Microsoft Office PowerPoint</Application>
  <PresentationFormat>Custom</PresentationFormat>
  <Paragraphs>87</Paragraphs>
  <Slides>19</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Poppins Bold</vt:lpstr>
      <vt:lpstr>Lato Bold</vt:lpstr>
      <vt:lpstr>Poppins</vt:lpstr>
      <vt:lpstr>Calibri</vt:lpstr>
      <vt:lpstr>Lato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driven Notes Application</dc:title>
  <cp:lastModifiedBy>Fasiha Rohail</cp:lastModifiedBy>
  <cp:revision>2</cp:revision>
  <dcterms:created xsi:type="dcterms:W3CDTF">2006-08-16T00:00:00Z</dcterms:created>
  <dcterms:modified xsi:type="dcterms:W3CDTF">2026-01-03T09:59:14Z</dcterms:modified>
  <dc:identifier>DAG9VwZjM9M</dc:identifier>
</cp:coreProperties>
</file>

<file path=docProps/thumbnail.jpeg>
</file>